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71" r:id="rId4"/>
    <p:sldId id="269" r:id="rId5"/>
    <p:sldId id="258" r:id="rId6"/>
    <p:sldId id="272" r:id="rId7"/>
    <p:sldId id="273" r:id="rId8"/>
    <p:sldId id="259" r:id="rId9"/>
    <p:sldId id="260" r:id="rId10"/>
    <p:sldId id="261" r:id="rId11"/>
    <p:sldId id="262" r:id="rId12"/>
    <p:sldId id="263" r:id="rId13"/>
    <p:sldId id="264" r:id="rId14"/>
    <p:sldId id="265" r:id="rId15"/>
    <p:sldId id="266" r:id="rId16"/>
    <p:sldId id="267" r:id="rId17"/>
    <p:sldId id="268"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9" r:id="rId33"/>
    <p:sldId id="290" r:id="rId34"/>
    <p:sldId id="291" r:id="rId35"/>
    <p:sldId id="292" r:id="rId36"/>
    <p:sldId id="294" r:id="rId37"/>
    <p:sldId id="295" r:id="rId38"/>
    <p:sldId id="296"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1" d="100"/>
          <a:sy n="111" d="100"/>
        </p:scale>
        <p:origin x="53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6/19/2023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6/19/2023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6/19/2023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42A54C80-263E-416B-A8E0-580EDEADCBDC}" type="datetimeFigureOut">
              <a:rPr lang="en-US" dirty="0"/>
              <a:t>6/19/2023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6/19/2023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6/19/2023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cid:c25e9cb6-e495-4647-b6dc-a7e4af7b86ec@namprd20.prod.outlook.com" TargetMode="External"/><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cid:4da2a7c0-3429-4c4b-a00d-8c23dd22b62a@namprd20.prod.outlook.com" TargetMode="External"/><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A8E1B2-DE45-460B-99DE-4B5266694776}"/>
              </a:ext>
            </a:extLst>
          </p:cNvPr>
          <p:cNvSpPr>
            <a:spLocks noGrp="1"/>
          </p:cNvSpPr>
          <p:nvPr>
            <p:ph type="ctrTitle"/>
          </p:nvPr>
        </p:nvSpPr>
        <p:spPr>
          <a:xfrm>
            <a:off x="1339288" y="1070685"/>
            <a:ext cx="7766936" cy="1646302"/>
          </a:xfrm>
        </p:spPr>
        <p:txBody>
          <a:bodyPr/>
          <a:lstStyle/>
          <a:p>
            <a:pPr algn="ctr"/>
            <a:r>
              <a:rPr lang="es-ES" sz="4400" dirty="0"/>
              <a:t>GESTIÓN DE PERSONAL PÚBLICO</a:t>
            </a:r>
            <a:endParaRPr lang="es-MX" sz="4400" dirty="0"/>
          </a:p>
        </p:txBody>
      </p:sp>
      <p:sp>
        <p:nvSpPr>
          <p:cNvPr id="3" name="Subtítulo 2">
            <a:extLst>
              <a:ext uri="{FF2B5EF4-FFF2-40B4-BE49-F238E27FC236}">
                <a16:creationId xmlns:a16="http://schemas.microsoft.com/office/drawing/2014/main" id="{46D0ADA2-989A-4854-986E-9F28639A7BC2}"/>
              </a:ext>
            </a:extLst>
          </p:cNvPr>
          <p:cNvSpPr>
            <a:spLocks noGrp="1"/>
          </p:cNvSpPr>
          <p:nvPr>
            <p:ph type="subTitle" idx="1"/>
          </p:nvPr>
        </p:nvSpPr>
        <p:spPr/>
        <p:txBody>
          <a:bodyPr>
            <a:normAutofit/>
          </a:bodyPr>
          <a:lstStyle/>
          <a:p>
            <a:r>
              <a:rPr lang="es-ES" sz="3600" dirty="0">
                <a:solidFill>
                  <a:srgbClr val="00B0F0"/>
                </a:solidFill>
              </a:rPr>
              <a:t>TEMA 1 : MARCO CONCEPTUAL</a:t>
            </a:r>
            <a:endParaRPr lang="es-MX" sz="3600" dirty="0">
              <a:solidFill>
                <a:srgbClr val="00B0F0"/>
              </a:solidFill>
            </a:endParaRPr>
          </a:p>
        </p:txBody>
      </p:sp>
    </p:spTree>
    <p:extLst>
      <p:ext uri="{BB962C8B-B14F-4D97-AF65-F5344CB8AC3E}">
        <p14:creationId xmlns:p14="http://schemas.microsoft.com/office/powerpoint/2010/main" val="22124955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993712-F897-4585-B36A-2728BDC60588}"/>
              </a:ext>
            </a:extLst>
          </p:cNvPr>
          <p:cNvSpPr>
            <a:spLocks noGrp="1"/>
          </p:cNvSpPr>
          <p:nvPr>
            <p:ph type="title"/>
          </p:nvPr>
        </p:nvSpPr>
        <p:spPr/>
        <p:txBody>
          <a:bodyPr/>
          <a:lstStyle/>
          <a:p>
            <a:r>
              <a:rPr lang="es-ES" dirty="0"/>
              <a:t>Elementos del capital intelectual.</a:t>
            </a:r>
            <a:endParaRPr lang="es-MX" dirty="0"/>
          </a:p>
        </p:txBody>
      </p:sp>
      <p:sp>
        <p:nvSpPr>
          <p:cNvPr id="3" name="Marcador de contenido 2">
            <a:extLst>
              <a:ext uri="{FF2B5EF4-FFF2-40B4-BE49-F238E27FC236}">
                <a16:creationId xmlns:a16="http://schemas.microsoft.com/office/drawing/2014/main" id="{98228E5F-3E87-4AC8-8CF2-3D9B8C648D71}"/>
              </a:ext>
            </a:extLst>
          </p:cNvPr>
          <p:cNvSpPr>
            <a:spLocks noGrp="1"/>
          </p:cNvSpPr>
          <p:nvPr>
            <p:ph idx="1"/>
          </p:nvPr>
        </p:nvSpPr>
        <p:spPr>
          <a:xfrm>
            <a:off x="677334" y="1930401"/>
            <a:ext cx="8596668" cy="4110962"/>
          </a:xfrm>
        </p:spPr>
        <p:txBody>
          <a:bodyPr>
            <a:normAutofit fontScale="92500"/>
          </a:bodyPr>
          <a:lstStyle/>
          <a:p>
            <a:pPr algn="just"/>
            <a:r>
              <a:rPr lang="es-ES" dirty="0"/>
              <a:t>Dentro de este concepto de capital humano debemos considerar tres elementos que lo conforman los cuales se refieren al </a:t>
            </a:r>
          </a:p>
          <a:p>
            <a:pPr algn="just"/>
            <a:r>
              <a:rPr lang="es-ES" b="1" dirty="0"/>
              <a:t>Capital interno</a:t>
            </a:r>
            <a:r>
              <a:rPr lang="es-ES" dirty="0"/>
              <a:t>, </a:t>
            </a:r>
            <a:r>
              <a:rPr lang="es-ES" dirty="0">
                <a:solidFill>
                  <a:prstClr val="black">
                    <a:lumMod val="75000"/>
                    <a:lumOff val="25000"/>
                  </a:prstClr>
                </a:solidFill>
              </a:rPr>
              <a:t>lo constituyen los conocimientos que la empresa ha podido internalizar y que permanece en la organización ya sea en su estructura, procesos o en su cultura (</a:t>
            </a:r>
            <a:r>
              <a:rPr lang="es-ES" dirty="0" err="1">
                <a:solidFill>
                  <a:prstClr val="black">
                    <a:lumMod val="75000"/>
                    <a:lumOff val="25000"/>
                  </a:prstClr>
                </a:solidFill>
              </a:rPr>
              <a:t>Bontis</a:t>
            </a:r>
            <a:r>
              <a:rPr lang="es-ES" dirty="0">
                <a:solidFill>
                  <a:prstClr val="black">
                    <a:lumMod val="75000"/>
                    <a:lumOff val="25000"/>
                  </a:prstClr>
                </a:solidFill>
              </a:rPr>
              <a:t>, </a:t>
            </a:r>
            <a:r>
              <a:rPr lang="es-ES" dirty="0" err="1">
                <a:solidFill>
                  <a:prstClr val="black">
                    <a:lumMod val="75000"/>
                    <a:lumOff val="25000"/>
                  </a:prstClr>
                </a:solidFill>
              </a:rPr>
              <a:t>Chua</a:t>
            </a:r>
            <a:r>
              <a:rPr lang="es-ES" dirty="0">
                <a:solidFill>
                  <a:prstClr val="black">
                    <a:lumMod val="75000"/>
                    <a:lumOff val="25000"/>
                  </a:prstClr>
                </a:solidFill>
              </a:rPr>
              <a:t> y Richardson, 2000).</a:t>
            </a:r>
            <a:endParaRPr lang="es-ES" dirty="0"/>
          </a:p>
          <a:p>
            <a:pPr algn="just"/>
            <a:r>
              <a:rPr lang="es-ES" b="1" dirty="0"/>
              <a:t>Capital externo</a:t>
            </a:r>
            <a:r>
              <a:rPr lang="es-ES" dirty="0"/>
              <a:t>, El capital externo incluye las relaciones con los clientes, proveedores, nombres de los productos, las marcas registradas, la reputación o la imagen, algunos indicadores de este elemento son, los clientes fieles a la compañía, posición en el mercado, alianzas con otras compañías, entre otros. y </a:t>
            </a:r>
          </a:p>
          <a:p>
            <a:pPr algn="just"/>
            <a:r>
              <a:rPr lang="es-ES" b="1" dirty="0"/>
              <a:t>Capital humano</a:t>
            </a:r>
            <a:r>
              <a:rPr lang="es-ES" dirty="0"/>
              <a:t>, es el capital pensante del individuo, aquel que reside en los </a:t>
            </a:r>
            <a:r>
              <a:rPr lang="es-ES" b="1" dirty="0"/>
              <a:t>miembros de la organización </a:t>
            </a:r>
            <a:r>
              <a:rPr lang="es-ES" dirty="0"/>
              <a:t>y que permite generar valor a la empresa; de este modo el </a:t>
            </a:r>
            <a:r>
              <a:rPr lang="es-ES" b="1" dirty="0"/>
              <a:t>capital humano ha sido definido como generador de valor </a:t>
            </a:r>
            <a:r>
              <a:rPr lang="es-ES" dirty="0"/>
              <a:t>y fuente potencial de innovación para la empresa, es decir, de donde parten las ideas de la organización.</a:t>
            </a:r>
            <a:endParaRPr lang="es-MX" dirty="0"/>
          </a:p>
        </p:txBody>
      </p:sp>
    </p:spTree>
    <p:extLst>
      <p:ext uri="{BB962C8B-B14F-4D97-AF65-F5344CB8AC3E}">
        <p14:creationId xmlns:p14="http://schemas.microsoft.com/office/powerpoint/2010/main" val="37296261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DC2D298-F724-4BE5-8A70-B0FF0D407EAC}"/>
              </a:ext>
            </a:extLst>
          </p:cNvPr>
          <p:cNvSpPr>
            <a:spLocks noGrp="1"/>
          </p:cNvSpPr>
          <p:nvPr>
            <p:ph type="title"/>
          </p:nvPr>
        </p:nvSpPr>
        <p:spPr/>
        <p:txBody>
          <a:bodyPr/>
          <a:lstStyle/>
          <a:p>
            <a:r>
              <a:rPr lang="es-ES" dirty="0">
                <a:solidFill>
                  <a:srgbClr val="90C226"/>
                </a:solidFill>
              </a:rPr>
              <a:t>Estructura del capital humano</a:t>
            </a:r>
            <a:endParaRPr lang="es-MX" dirty="0"/>
          </a:p>
        </p:txBody>
      </p:sp>
      <p:sp>
        <p:nvSpPr>
          <p:cNvPr id="3" name="Marcador de contenido 2">
            <a:extLst>
              <a:ext uri="{FF2B5EF4-FFF2-40B4-BE49-F238E27FC236}">
                <a16:creationId xmlns:a16="http://schemas.microsoft.com/office/drawing/2014/main" id="{D1A6E30C-7CA9-4BCA-8717-3E5BF9C78494}"/>
              </a:ext>
            </a:extLst>
          </p:cNvPr>
          <p:cNvSpPr>
            <a:spLocks noGrp="1"/>
          </p:cNvSpPr>
          <p:nvPr>
            <p:ph idx="1"/>
          </p:nvPr>
        </p:nvSpPr>
        <p:spPr/>
        <p:txBody>
          <a:bodyPr>
            <a:normAutofit/>
          </a:bodyPr>
          <a:lstStyle/>
          <a:p>
            <a:r>
              <a:rPr lang="es-ES" sz="2400" b="1" dirty="0"/>
              <a:t>1. TALENTOS</a:t>
            </a:r>
          </a:p>
          <a:p>
            <a:endParaRPr lang="es-ES" sz="2400" b="1" dirty="0"/>
          </a:p>
          <a:p>
            <a:r>
              <a:rPr lang="es-ES" sz="2400" b="1" dirty="0"/>
              <a:t>2. ESTRUCTURA ORGANIZACIONAL</a:t>
            </a:r>
          </a:p>
          <a:p>
            <a:endParaRPr lang="es-ES" sz="2400" b="1" dirty="0"/>
          </a:p>
          <a:p>
            <a:r>
              <a:rPr lang="es-ES" sz="2400" b="1" dirty="0"/>
              <a:t>3. CULTURA ORGANIZACIONAL</a:t>
            </a:r>
            <a:endParaRPr lang="es-MX" sz="2400" b="1" dirty="0"/>
          </a:p>
        </p:txBody>
      </p:sp>
    </p:spTree>
    <p:extLst>
      <p:ext uri="{BB962C8B-B14F-4D97-AF65-F5344CB8AC3E}">
        <p14:creationId xmlns:p14="http://schemas.microsoft.com/office/powerpoint/2010/main" val="31968916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A5D071-49C0-4D20-B119-E1596C43B1EB}"/>
              </a:ext>
            </a:extLst>
          </p:cNvPr>
          <p:cNvSpPr>
            <a:spLocks noGrp="1"/>
          </p:cNvSpPr>
          <p:nvPr>
            <p:ph type="title"/>
          </p:nvPr>
        </p:nvSpPr>
        <p:spPr/>
        <p:txBody>
          <a:bodyPr/>
          <a:lstStyle/>
          <a:p>
            <a:r>
              <a:rPr lang="es-ES" dirty="0"/>
              <a:t>Detonadores indispensables</a:t>
            </a:r>
            <a:endParaRPr lang="es-MX" dirty="0"/>
          </a:p>
        </p:txBody>
      </p:sp>
      <p:sp>
        <p:nvSpPr>
          <p:cNvPr id="3" name="Marcador de contenido 2">
            <a:extLst>
              <a:ext uri="{FF2B5EF4-FFF2-40B4-BE49-F238E27FC236}">
                <a16:creationId xmlns:a16="http://schemas.microsoft.com/office/drawing/2014/main" id="{D535D696-5041-461D-BF06-7FC12E61D4D8}"/>
              </a:ext>
            </a:extLst>
          </p:cNvPr>
          <p:cNvSpPr>
            <a:spLocks noGrp="1"/>
          </p:cNvSpPr>
          <p:nvPr>
            <p:ph idx="1"/>
          </p:nvPr>
        </p:nvSpPr>
        <p:spPr/>
        <p:txBody>
          <a:bodyPr>
            <a:normAutofit/>
          </a:bodyPr>
          <a:lstStyle/>
          <a:p>
            <a:pPr algn="just"/>
            <a:r>
              <a:rPr lang="es-ES" b="1" dirty="0"/>
              <a:t>1. Autoridad: </a:t>
            </a:r>
            <a:r>
              <a:rPr lang="es-ES" dirty="0"/>
              <a:t>conferir poder a las personas para que puedan tomar decisiones independientes sobre acciones y recursos. En ese sentido, cada líder reparte y delega autoridad a las personas para que puedan trabajar de acuerdo con lo que aprenden y dominan. Esto es, dar autonomía a las personas es lo que se conoce como delegación de autoridad (</a:t>
            </a:r>
            <a:r>
              <a:rPr lang="es-ES" dirty="0" err="1"/>
              <a:t>empowerment</a:t>
            </a:r>
            <a:r>
              <a:rPr lang="es-ES" dirty="0"/>
              <a:t>). </a:t>
            </a:r>
          </a:p>
          <a:p>
            <a:pPr algn="just"/>
            <a:endParaRPr lang="es-ES" dirty="0"/>
          </a:p>
          <a:p>
            <a:pPr algn="just"/>
            <a:r>
              <a:rPr lang="es-ES" b="1" dirty="0"/>
              <a:t>2. Información: </a:t>
            </a:r>
            <a:r>
              <a:rPr lang="es-ES" dirty="0"/>
              <a:t>fomentar el acceso a la información a lo largo de todas las fronteras. Crear condiciones para difundir la información, además hacerla útil y productiva para las personas en el sentido de </a:t>
            </a:r>
            <a:r>
              <a:rPr lang="es-ES" b="1" dirty="0"/>
              <a:t>facilitar la toma de decisiones </a:t>
            </a:r>
            <a:r>
              <a:rPr lang="es-ES" dirty="0"/>
              <a:t>y la búsqueda de caminos nuevos y diferentes. </a:t>
            </a:r>
          </a:p>
        </p:txBody>
      </p:sp>
    </p:spTree>
    <p:extLst>
      <p:ext uri="{BB962C8B-B14F-4D97-AF65-F5344CB8AC3E}">
        <p14:creationId xmlns:p14="http://schemas.microsoft.com/office/powerpoint/2010/main" val="5929833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91B569-6829-4CA8-8A7B-41EBCDFFA2A2}"/>
              </a:ext>
            </a:extLst>
          </p:cNvPr>
          <p:cNvSpPr>
            <a:spLocks noGrp="1"/>
          </p:cNvSpPr>
          <p:nvPr>
            <p:ph type="title"/>
          </p:nvPr>
        </p:nvSpPr>
        <p:spPr/>
        <p:txBody>
          <a:bodyPr/>
          <a:lstStyle/>
          <a:p>
            <a:r>
              <a:rPr lang="es-ES" dirty="0"/>
              <a:t>… detonadores.</a:t>
            </a:r>
            <a:endParaRPr lang="es-MX" dirty="0"/>
          </a:p>
        </p:txBody>
      </p:sp>
      <p:sp>
        <p:nvSpPr>
          <p:cNvPr id="3" name="Marcador de contenido 2">
            <a:extLst>
              <a:ext uri="{FF2B5EF4-FFF2-40B4-BE49-F238E27FC236}">
                <a16:creationId xmlns:a16="http://schemas.microsoft.com/office/drawing/2014/main" id="{F497B407-26ED-4BFC-A48E-70D710BB9F90}"/>
              </a:ext>
            </a:extLst>
          </p:cNvPr>
          <p:cNvSpPr>
            <a:spLocks noGrp="1"/>
          </p:cNvSpPr>
          <p:nvPr>
            <p:ph idx="1"/>
          </p:nvPr>
        </p:nvSpPr>
        <p:spPr/>
        <p:txBody>
          <a:bodyPr>
            <a:normAutofit/>
          </a:bodyPr>
          <a:lstStyle/>
          <a:p>
            <a:pPr lvl="0" algn="just">
              <a:buClr>
                <a:srgbClr val="90C226"/>
              </a:buClr>
            </a:pPr>
            <a:r>
              <a:rPr lang="es-ES" b="1" dirty="0">
                <a:solidFill>
                  <a:prstClr val="black">
                    <a:lumMod val="75000"/>
                    <a:lumOff val="25000"/>
                  </a:prstClr>
                </a:solidFill>
              </a:rPr>
              <a:t>3. Recompensas: </a:t>
            </a:r>
            <a:r>
              <a:rPr lang="es-ES" dirty="0">
                <a:solidFill>
                  <a:prstClr val="black">
                    <a:lumMod val="75000"/>
                    <a:lumOff val="25000"/>
                  </a:prstClr>
                </a:solidFill>
              </a:rPr>
              <a:t>proporcionar incentivos compartidos que promuevan los objetivos organizacionales. Uno de los motivadores más poderosos es la recompensa por el trabajo bien hecho. La recompensa funciona como un refuerzo positivo y como un indicador del comportamiento que la organización espera de sus participantes. </a:t>
            </a:r>
            <a:endParaRPr lang="es-MX" dirty="0">
              <a:solidFill>
                <a:prstClr val="black">
                  <a:lumMod val="75000"/>
                  <a:lumOff val="25000"/>
                </a:prstClr>
              </a:solidFill>
            </a:endParaRPr>
          </a:p>
          <a:p>
            <a:pPr algn="just"/>
            <a:endParaRPr lang="es-ES" dirty="0"/>
          </a:p>
          <a:p>
            <a:pPr algn="just"/>
            <a:r>
              <a:rPr lang="es-ES" b="1" dirty="0"/>
              <a:t>4. Competencias: </a:t>
            </a:r>
            <a:r>
              <a:rPr lang="es-ES" dirty="0"/>
              <a:t>ayudar a las personas a desarrollar habilidades y competencias para utilizar ampliamente la información y ejercer su autonomía. Así es como se crean talentos en la organización: al definir las competencias que ella necesita para alcanzar sus objetivos, así como al crear condiciones internas para que las personas adquieran y desarrollen tales competencias de la mejor manera posible.</a:t>
            </a:r>
            <a:endParaRPr lang="es-MX" dirty="0"/>
          </a:p>
        </p:txBody>
      </p:sp>
    </p:spTree>
    <p:extLst>
      <p:ext uri="{BB962C8B-B14F-4D97-AF65-F5344CB8AC3E}">
        <p14:creationId xmlns:p14="http://schemas.microsoft.com/office/powerpoint/2010/main" val="37383132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05D5414-ECEE-42B0-B540-CBC20D38F6FD}"/>
              </a:ext>
            </a:extLst>
          </p:cNvPr>
          <p:cNvSpPr>
            <a:spLocks noGrp="1"/>
          </p:cNvSpPr>
          <p:nvPr>
            <p:ph type="title"/>
          </p:nvPr>
        </p:nvSpPr>
        <p:spPr/>
        <p:txBody>
          <a:bodyPr/>
          <a:lstStyle/>
          <a:p>
            <a:r>
              <a:rPr lang="es-ES" dirty="0"/>
              <a:t>¿RECURSOS HUMANOS?</a:t>
            </a:r>
            <a:endParaRPr lang="es-MX" dirty="0"/>
          </a:p>
        </p:txBody>
      </p:sp>
      <p:sp>
        <p:nvSpPr>
          <p:cNvPr id="3" name="Marcador de contenido 2">
            <a:extLst>
              <a:ext uri="{FF2B5EF4-FFF2-40B4-BE49-F238E27FC236}">
                <a16:creationId xmlns:a16="http://schemas.microsoft.com/office/drawing/2014/main" id="{5B8F2930-67F2-4859-BE4D-83A012128A7F}"/>
              </a:ext>
            </a:extLst>
          </p:cNvPr>
          <p:cNvSpPr>
            <a:spLocks noGrp="1"/>
          </p:cNvSpPr>
          <p:nvPr>
            <p:ph idx="1"/>
          </p:nvPr>
        </p:nvSpPr>
        <p:spPr>
          <a:xfrm>
            <a:off x="677334" y="2160589"/>
            <a:ext cx="8596668" cy="3880773"/>
          </a:xfrm>
        </p:spPr>
        <p:txBody>
          <a:bodyPr/>
          <a:lstStyle/>
          <a:p>
            <a:pPr algn="just"/>
            <a:r>
              <a:rPr lang="es-ES" dirty="0"/>
              <a:t>Hasta hace un tiempo, las personas eran consideradas como </a:t>
            </a:r>
            <a:r>
              <a:rPr lang="es-ES" b="1" dirty="0"/>
              <a:t>recursos humanos de las organizaciones. </a:t>
            </a:r>
          </a:p>
          <a:p>
            <a:pPr algn="just"/>
            <a:r>
              <a:rPr lang="es-ES" dirty="0"/>
              <a:t>Pero ¿qué es un recurso? En general, algo material, pasivo, inerte y sin vida propia, que ayuda a los procesos organizacionales en términos de materias primas, dinero, máquinas, equipos, etc. Sin embargo, ¿serán las personas meros recursos organizacionales? </a:t>
            </a:r>
          </a:p>
          <a:p>
            <a:pPr algn="just"/>
            <a:r>
              <a:rPr lang="es-ES" b="1" dirty="0"/>
              <a:t>Mano de obra</a:t>
            </a:r>
            <a:r>
              <a:rPr lang="es-ES" dirty="0"/>
              <a:t>: actividad meramente rutinaria, repetitiva, física o muscular, entonces sólo forma parte de los procesos productivos como cualquier máquina o equipo. </a:t>
            </a:r>
            <a:endParaRPr lang="es-MX" dirty="0"/>
          </a:p>
        </p:txBody>
      </p:sp>
    </p:spTree>
    <p:extLst>
      <p:ext uri="{BB962C8B-B14F-4D97-AF65-F5344CB8AC3E}">
        <p14:creationId xmlns:p14="http://schemas.microsoft.com/office/powerpoint/2010/main" val="31635850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292ADE-EA0B-442A-90E0-A50F50158424}"/>
              </a:ext>
            </a:extLst>
          </p:cNvPr>
          <p:cNvSpPr>
            <a:spLocks noGrp="1"/>
          </p:cNvSpPr>
          <p:nvPr>
            <p:ph type="title"/>
          </p:nvPr>
        </p:nvSpPr>
        <p:spPr/>
        <p:txBody>
          <a:bodyPr/>
          <a:lstStyle/>
          <a:p>
            <a:r>
              <a:rPr lang="es-ES" dirty="0"/>
              <a:t>Cambios recientes en la concepción del Capital Humano.</a:t>
            </a:r>
            <a:endParaRPr lang="es-MX" dirty="0"/>
          </a:p>
        </p:txBody>
      </p:sp>
      <p:sp>
        <p:nvSpPr>
          <p:cNvPr id="3" name="Marcador de contenido 2">
            <a:extLst>
              <a:ext uri="{FF2B5EF4-FFF2-40B4-BE49-F238E27FC236}">
                <a16:creationId xmlns:a16="http://schemas.microsoft.com/office/drawing/2014/main" id="{7D4EFBD1-61AC-4C77-B24B-7DF96DB5482B}"/>
              </a:ext>
            </a:extLst>
          </p:cNvPr>
          <p:cNvSpPr>
            <a:spLocks noGrp="1"/>
          </p:cNvSpPr>
          <p:nvPr>
            <p:ph idx="1"/>
          </p:nvPr>
        </p:nvSpPr>
        <p:spPr/>
        <p:txBody>
          <a:bodyPr>
            <a:normAutofit fontScale="92500"/>
          </a:bodyPr>
          <a:lstStyle/>
          <a:p>
            <a:pPr algn="just"/>
            <a:r>
              <a:rPr lang="es-ES" sz="2400" dirty="0"/>
              <a:t>1. En esta era, el trabajo es cada vez menos físico y muscular, y cada vez más cerebral y mental. La actividad humana va dejando de ser repetitiva y de imitación para ser cada vez más creativa e innovadora.</a:t>
            </a:r>
          </a:p>
          <a:p>
            <a:pPr algn="just"/>
            <a:r>
              <a:rPr lang="es-ES" sz="2400" dirty="0"/>
              <a:t>2. Las personas se alejan de ser meros artículos (</a:t>
            </a:r>
            <a:r>
              <a:rPr lang="es-ES" sz="2400" dirty="0" err="1"/>
              <a:t>commodities</a:t>
            </a:r>
            <a:r>
              <a:rPr lang="es-ES" sz="2400" dirty="0"/>
              <a:t>) de las organizaciones y </a:t>
            </a:r>
            <a:r>
              <a:rPr lang="es-ES" sz="2400" b="1" dirty="0"/>
              <a:t>asumen su carácter personal </a:t>
            </a:r>
            <a:r>
              <a:rPr lang="es-ES" sz="2400" dirty="0"/>
              <a:t>y singular en función de las diferencias individuales.</a:t>
            </a:r>
          </a:p>
          <a:p>
            <a:pPr algn="just"/>
            <a:r>
              <a:rPr lang="es-ES" sz="2400" dirty="0"/>
              <a:t>3. El trabajo deja de ser individual, solitario y aislado para transformase en una </a:t>
            </a:r>
            <a:r>
              <a:rPr lang="es-ES" sz="2400" b="1" dirty="0"/>
              <a:t>actividad grupal</a:t>
            </a:r>
            <a:r>
              <a:rPr lang="es-ES" sz="2400" dirty="0"/>
              <a:t>, solidaria y conjunta.</a:t>
            </a:r>
          </a:p>
        </p:txBody>
      </p:sp>
    </p:spTree>
    <p:extLst>
      <p:ext uri="{BB962C8B-B14F-4D97-AF65-F5344CB8AC3E}">
        <p14:creationId xmlns:p14="http://schemas.microsoft.com/office/powerpoint/2010/main" val="19979435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8C6E58D-4AF0-4040-B733-AEC26732D7AE}"/>
              </a:ext>
            </a:extLst>
          </p:cNvPr>
          <p:cNvSpPr>
            <a:spLocks noGrp="1"/>
          </p:cNvSpPr>
          <p:nvPr>
            <p:ph type="title"/>
          </p:nvPr>
        </p:nvSpPr>
        <p:spPr/>
        <p:txBody>
          <a:bodyPr/>
          <a:lstStyle/>
          <a:p>
            <a:r>
              <a:rPr lang="es-ES" dirty="0"/>
              <a:t>“… nuevo mundo laboral.”</a:t>
            </a:r>
            <a:endParaRPr lang="es-MX" dirty="0"/>
          </a:p>
        </p:txBody>
      </p:sp>
      <p:sp>
        <p:nvSpPr>
          <p:cNvPr id="3" name="Marcador de contenido 2">
            <a:extLst>
              <a:ext uri="{FF2B5EF4-FFF2-40B4-BE49-F238E27FC236}">
                <a16:creationId xmlns:a16="http://schemas.microsoft.com/office/drawing/2014/main" id="{88914335-4AAE-4D28-9C07-D6D15C22D6E5}"/>
              </a:ext>
            </a:extLst>
          </p:cNvPr>
          <p:cNvSpPr>
            <a:spLocks noGrp="1"/>
          </p:cNvSpPr>
          <p:nvPr>
            <p:ph idx="1"/>
          </p:nvPr>
        </p:nvSpPr>
        <p:spPr/>
        <p:txBody>
          <a:bodyPr/>
          <a:lstStyle/>
          <a:p>
            <a:pPr algn="just"/>
            <a:r>
              <a:rPr lang="es-ES" sz="2000" dirty="0"/>
              <a:t>4. Hoy no se trata sólo de retener talentos. Perseguir talentos es sólo una parte del asunto.</a:t>
            </a:r>
          </a:p>
          <a:p>
            <a:pPr algn="just"/>
            <a:r>
              <a:rPr lang="es-MX" sz="2000" dirty="0"/>
              <a:t>5. El papel de gerentes y ejecutivos cambia rápidamente, se transforman en líderes democráticos e incentivadores.</a:t>
            </a:r>
            <a:endParaRPr lang="es-ES" sz="2000" dirty="0"/>
          </a:p>
          <a:p>
            <a:pPr algn="just"/>
            <a:r>
              <a:rPr lang="es-ES" sz="2000" dirty="0"/>
              <a:t>6. El desarrollo de las personas dejó de ser tarea exclusiva del departamento de capacitación y desarrollo (</a:t>
            </a:r>
            <a:r>
              <a:rPr lang="es-ES" sz="2000" dirty="0" err="1"/>
              <a:t>CyD</a:t>
            </a:r>
            <a:r>
              <a:rPr lang="es-ES" sz="2000" dirty="0"/>
              <a:t>) para convertirse en una preocupación holística de la organización.</a:t>
            </a:r>
          </a:p>
          <a:p>
            <a:pPr algn="just"/>
            <a:r>
              <a:rPr lang="es-ES" sz="2000" dirty="0"/>
              <a:t>7. Todo ejecutivo se convirtió en parte del esfuerzo conjunto para desarrollar continuamente el talento humano.</a:t>
            </a:r>
            <a:endParaRPr lang="es-MX" sz="2000" dirty="0"/>
          </a:p>
        </p:txBody>
      </p:sp>
    </p:spTree>
    <p:extLst>
      <p:ext uri="{BB962C8B-B14F-4D97-AF65-F5344CB8AC3E}">
        <p14:creationId xmlns:p14="http://schemas.microsoft.com/office/powerpoint/2010/main" val="36907261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1CB71B0-1A97-46EA-BD12-EB0A16E447A0}"/>
              </a:ext>
            </a:extLst>
          </p:cNvPr>
          <p:cNvSpPr>
            <a:spLocks noGrp="1"/>
          </p:cNvSpPr>
          <p:nvPr>
            <p:ph type="title"/>
          </p:nvPr>
        </p:nvSpPr>
        <p:spPr/>
        <p:txBody>
          <a:bodyPr>
            <a:normAutofit fontScale="90000"/>
          </a:bodyPr>
          <a:lstStyle/>
          <a:p>
            <a:r>
              <a:rPr lang="es-ES" dirty="0"/>
              <a:t>Tendencia Promedio en las organizaciones.</a:t>
            </a:r>
            <a:br>
              <a:rPr lang="es-ES" dirty="0"/>
            </a:br>
            <a:endParaRPr lang="es-MX" dirty="0"/>
          </a:p>
        </p:txBody>
      </p:sp>
      <p:sp>
        <p:nvSpPr>
          <p:cNvPr id="3" name="Marcador de contenido 2">
            <a:extLst>
              <a:ext uri="{FF2B5EF4-FFF2-40B4-BE49-F238E27FC236}">
                <a16:creationId xmlns:a16="http://schemas.microsoft.com/office/drawing/2014/main" id="{4DA9FE22-3BB8-4D59-9341-2D5CD94EF10C}"/>
              </a:ext>
            </a:extLst>
          </p:cNvPr>
          <p:cNvSpPr>
            <a:spLocks noGrp="1"/>
          </p:cNvSpPr>
          <p:nvPr>
            <p:ph idx="1"/>
          </p:nvPr>
        </p:nvSpPr>
        <p:spPr/>
        <p:txBody>
          <a:bodyPr>
            <a:normAutofit lnSpcReduction="10000"/>
          </a:bodyPr>
          <a:lstStyle/>
          <a:p>
            <a:r>
              <a:rPr lang="es-ES" dirty="0"/>
              <a:t>Liderazgo 81</a:t>
            </a:r>
          </a:p>
          <a:p>
            <a:r>
              <a:rPr lang="es-ES" dirty="0"/>
              <a:t>Diseño organizacional 81</a:t>
            </a:r>
          </a:p>
          <a:p>
            <a:r>
              <a:rPr lang="es-ES" dirty="0"/>
              <a:t>Cultura 79</a:t>
            </a:r>
          </a:p>
          <a:p>
            <a:r>
              <a:rPr lang="es-ES" dirty="0"/>
              <a:t>Pensamiento de diseño 77</a:t>
            </a:r>
          </a:p>
          <a:p>
            <a:r>
              <a:rPr lang="es-ES" dirty="0"/>
              <a:t>Aprendizaje 77</a:t>
            </a:r>
          </a:p>
          <a:p>
            <a:r>
              <a:rPr lang="es-ES" dirty="0"/>
              <a:t>Compromiso 74</a:t>
            </a:r>
          </a:p>
          <a:p>
            <a:r>
              <a:rPr lang="es-ES" dirty="0"/>
              <a:t>Analítica del talento 68</a:t>
            </a:r>
          </a:p>
          <a:p>
            <a:r>
              <a:rPr lang="es-ES" dirty="0"/>
              <a:t>Nuevas competencias en la función del RRHH 67</a:t>
            </a:r>
          </a:p>
          <a:p>
            <a:r>
              <a:rPr lang="es-ES" dirty="0"/>
              <a:t>Digital HR 64</a:t>
            </a:r>
          </a:p>
          <a:p>
            <a:r>
              <a:rPr lang="es-ES" dirty="0"/>
              <a:t>Gestión de la fuerza laboral 63</a:t>
            </a:r>
          </a:p>
        </p:txBody>
      </p:sp>
    </p:spTree>
    <p:extLst>
      <p:ext uri="{BB962C8B-B14F-4D97-AF65-F5344CB8AC3E}">
        <p14:creationId xmlns:p14="http://schemas.microsoft.com/office/powerpoint/2010/main" val="20079396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131266-3D84-4810-9089-8FEB2D735441}"/>
              </a:ext>
            </a:extLst>
          </p:cNvPr>
          <p:cNvSpPr>
            <a:spLocks noGrp="1"/>
          </p:cNvSpPr>
          <p:nvPr>
            <p:ph type="title"/>
          </p:nvPr>
        </p:nvSpPr>
        <p:spPr/>
        <p:txBody>
          <a:bodyPr/>
          <a:lstStyle/>
          <a:p>
            <a:r>
              <a:rPr lang="es-ES" dirty="0"/>
              <a:t>Empleado Público.</a:t>
            </a:r>
            <a:endParaRPr lang="es-MX" dirty="0"/>
          </a:p>
        </p:txBody>
      </p:sp>
      <p:sp>
        <p:nvSpPr>
          <p:cNvPr id="3" name="Marcador de contenido 2">
            <a:extLst>
              <a:ext uri="{FF2B5EF4-FFF2-40B4-BE49-F238E27FC236}">
                <a16:creationId xmlns:a16="http://schemas.microsoft.com/office/drawing/2014/main" id="{E9B71248-E079-49DD-8EB4-4932B42A27D9}"/>
              </a:ext>
            </a:extLst>
          </p:cNvPr>
          <p:cNvSpPr>
            <a:spLocks noGrp="1"/>
          </p:cNvSpPr>
          <p:nvPr>
            <p:ph idx="1"/>
          </p:nvPr>
        </p:nvSpPr>
        <p:spPr/>
        <p:txBody>
          <a:bodyPr>
            <a:normAutofit/>
          </a:bodyPr>
          <a:lstStyle/>
          <a:p>
            <a:pPr algn="just"/>
            <a:r>
              <a:rPr lang="es-MX" sz="2400" dirty="0"/>
              <a:t>Toda aquella persona que recibe un salario por servicios prestados al Estado. Estos pueden ser empleados de planta permanente, de planta transitoria o contratados. El Presupuesto Nacional contempla los recursos humanos del Estado según la cantidad de puestos de ocupación permanente o transitoria prevista en las estructuras organizativas vigentes en cada organismo o dependencia. </a:t>
            </a:r>
          </a:p>
        </p:txBody>
      </p:sp>
    </p:spTree>
    <p:extLst>
      <p:ext uri="{BB962C8B-B14F-4D97-AF65-F5344CB8AC3E}">
        <p14:creationId xmlns:p14="http://schemas.microsoft.com/office/powerpoint/2010/main" val="25241675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889DE0-3752-4819-B5FA-FA457E719E78}"/>
              </a:ext>
            </a:extLst>
          </p:cNvPr>
          <p:cNvSpPr>
            <a:spLocks noGrp="1"/>
          </p:cNvSpPr>
          <p:nvPr>
            <p:ph type="title"/>
          </p:nvPr>
        </p:nvSpPr>
        <p:spPr/>
        <p:txBody>
          <a:bodyPr>
            <a:normAutofit/>
          </a:bodyPr>
          <a:lstStyle/>
          <a:p>
            <a:r>
              <a:rPr lang="es-MX" dirty="0"/>
              <a:t>La administración de recursos humanos, FUNCIONES</a:t>
            </a:r>
          </a:p>
        </p:txBody>
      </p:sp>
      <p:sp>
        <p:nvSpPr>
          <p:cNvPr id="3" name="Marcador de contenido 2">
            <a:extLst>
              <a:ext uri="{FF2B5EF4-FFF2-40B4-BE49-F238E27FC236}">
                <a16:creationId xmlns:a16="http://schemas.microsoft.com/office/drawing/2014/main" id="{9568C414-55EB-4BE4-894F-A167E1C87066}"/>
              </a:ext>
            </a:extLst>
          </p:cNvPr>
          <p:cNvSpPr>
            <a:spLocks noGrp="1"/>
          </p:cNvSpPr>
          <p:nvPr>
            <p:ph idx="1"/>
          </p:nvPr>
        </p:nvSpPr>
        <p:spPr>
          <a:xfrm>
            <a:off x="249495" y="2249182"/>
            <a:ext cx="8596668" cy="3880773"/>
          </a:xfrm>
        </p:spPr>
        <p:txBody>
          <a:bodyPr/>
          <a:lstStyle/>
          <a:p>
            <a:r>
              <a:rPr lang="es-MX" b="1" dirty="0"/>
              <a:t>1.- RECLUTAMIENTO DE PERSONAL</a:t>
            </a:r>
          </a:p>
          <a:p>
            <a:r>
              <a:rPr lang="es-MX" dirty="0"/>
              <a:t>Comprende un conjunto de procedimientos que tienden a atraer candidatos preferentes calificados y pueden ocupar cargos dentro de la organización. </a:t>
            </a:r>
            <a:endParaRPr lang="es-ES" dirty="0"/>
          </a:p>
          <a:p>
            <a:r>
              <a:rPr lang="es-MX" dirty="0"/>
              <a:t>Es una actividad que tiene por objeto inmediato atraer candidatos, para seleccionar los futuros participantes de la organización.</a:t>
            </a:r>
          </a:p>
          <a:p>
            <a:endParaRPr lang="es-MX" dirty="0"/>
          </a:p>
          <a:p>
            <a:endParaRPr lang="es-MX" dirty="0"/>
          </a:p>
        </p:txBody>
      </p:sp>
      <p:pic>
        <p:nvPicPr>
          <p:cNvPr id="4" name="Imagen 3" descr="https://steemitimages.com/640x0/https:/steemitimages.com/DQmVe5N1HwgJkJxkcnM4YLi6qzUMQ1VQTbEK25n8ZDQa88A/image.png">
            <a:extLst>
              <a:ext uri="{FF2B5EF4-FFF2-40B4-BE49-F238E27FC236}">
                <a16:creationId xmlns:a16="http://schemas.microsoft.com/office/drawing/2014/main" id="{C5A0EAEA-F438-4421-9337-528C691248D7}"/>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406280" y="4303780"/>
            <a:ext cx="2857500" cy="1914525"/>
          </a:xfrm>
          <a:prstGeom prst="rect">
            <a:avLst/>
          </a:prstGeom>
          <a:noFill/>
          <a:ln>
            <a:noFill/>
          </a:ln>
        </p:spPr>
      </p:pic>
    </p:spTree>
    <p:extLst>
      <p:ext uri="{BB962C8B-B14F-4D97-AF65-F5344CB8AC3E}">
        <p14:creationId xmlns:p14="http://schemas.microsoft.com/office/powerpoint/2010/main" val="517589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50BC17-FFC1-4AB2-B13A-8F2896D8193E}"/>
              </a:ext>
            </a:extLst>
          </p:cNvPr>
          <p:cNvSpPr>
            <a:spLocks noGrp="1"/>
          </p:cNvSpPr>
          <p:nvPr>
            <p:ph type="title"/>
          </p:nvPr>
        </p:nvSpPr>
        <p:spPr/>
        <p:txBody>
          <a:bodyPr>
            <a:normAutofit/>
          </a:bodyPr>
          <a:lstStyle/>
          <a:p>
            <a:r>
              <a:rPr lang="es-ES" dirty="0"/>
              <a:t>Objetivo principal</a:t>
            </a:r>
            <a:endParaRPr lang="es-MX" dirty="0"/>
          </a:p>
        </p:txBody>
      </p:sp>
      <p:sp>
        <p:nvSpPr>
          <p:cNvPr id="3" name="Marcador de contenido 2">
            <a:extLst>
              <a:ext uri="{FF2B5EF4-FFF2-40B4-BE49-F238E27FC236}">
                <a16:creationId xmlns:a16="http://schemas.microsoft.com/office/drawing/2014/main" id="{44E9ECE3-806D-4397-B6D3-4F8649EEE56B}"/>
              </a:ext>
            </a:extLst>
          </p:cNvPr>
          <p:cNvSpPr>
            <a:spLocks noGrp="1"/>
          </p:cNvSpPr>
          <p:nvPr>
            <p:ph idx="1"/>
          </p:nvPr>
        </p:nvSpPr>
        <p:spPr/>
        <p:txBody>
          <a:bodyPr>
            <a:normAutofit/>
          </a:bodyPr>
          <a:lstStyle/>
          <a:p>
            <a:pPr algn="just"/>
            <a:r>
              <a:rPr lang="es-ES" sz="2000" dirty="0"/>
              <a:t>Sustentar desde un marco teórico la necesidad de implementar políticas públicas que fomenten el desarrollo profesional del capital humano que presta sus servicios en la administración pública de México, elevando así, la eficiencia y eficacia de toda la organización gubernamental.</a:t>
            </a:r>
          </a:p>
          <a:p>
            <a:pPr algn="just"/>
            <a:endParaRPr lang="es-ES" sz="2000" dirty="0"/>
          </a:p>
          <a:p>
            <a:pPr algn="just"/>
            <a:r>
              <a:rPr lang="es-ES" sz="2000" dirty="0"/>
              <a:t>Se aborda la teoría general en la administración del capital humano, delimitando las tendencias actuales para el desarrollo de las competencias y talentos de cada individuo que forma parte de una entidad. En este apartado se diferencian dos grandes estructuras de administración, la privada y pública.</a:t>
            </a:r>
            <a:endParaRPr lang="es-MX" sz="2000" dirty="0"/>
          </a:p>
        </p:txBody>
      </p:sp>
    </p:spTree>
    <p:extLst>
      <p:ext uri="{BB962C8B-B14F-4D97-AF65-F5344CB8AC3E}">
        <p14:creationId xmlns:p14="http://schemas.microsoft.com/office/powerpoint/2010/main" val="16177121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783E78-B88F-4C20-B8F0-9DBC1248A323}"/>
              </a:ext>
            </a:extLst>
          </p:cNvPr>
          <p:cNvSpPr>
            <a:spLocks noGrp="1"/>
          </p:cNvSpPr>
          <p:nvPr>
            <p:ph type="title"/>
          </p:nvPr>
        </p:nvSpPr>
        <p:spPr>
          <a:xfrm>
            <a:off x="690434" y="272216"/>
            <a:ext cx="8596668" cy="1320800"/>
          </a:xfrm>
        </p:spPr>
        <p:txBody>
          <a:bodyPr/>
          <a:lstStyle/>
          <a:p>
            <a:r>
              <a:rPr lang="es-ES" dirty="0"/>
              <a:t>Funciones…</a:t>
            </a:r>
            <a:endParaRPr lang="es-MX" dirty="0"/>
          </a:p>
        </p:txBody>
      </p:sp>
      <p:sp>
        <p:nvSpPr>
          <p:cNvPr id="3" name="Marcador de contenido 2">
            <a:extLst>
              <a:ext uri="{FF2B5EF4-FFF2-40B4-BE49-F238E27FC236}">
                <a16:creationId xmlns:a16="http://schemas.microsoft.com/office/drawing/2014/main" id="{0C904790-52CF-43D1-8F06-5CCB7EC03E79}"/>
              </a:ext>
            </a:extLst>
          </p:cNvPr>
          <p:cNvSpPr>
            <a:spLocks noGrp="1"/>
          </p:cNvSpPr>
          <p:nvPr>
            <p:ph idx="1"/>
          </p:nvPr>
        </p:nvSpPr>
        <p:spPr>
          <a:xfrm>
            <a:off x="690755" y="1168550"/>
            <a:ext cx="8596668" cy="3880773"/>
          </a:xfrm>
        </p:spPr>
        <p:txBody>
          <a:bodyPr/>
          <a:lstStyle/>
          <a:p>
            <a:pPr algn="just"/>
            <a:r>
              <a:rPr lang="es-ES" sz="2000" b="1" dirty="0"/>
              <a:t>2. </a:t>
            </a:r>
            <a:r>
              <a:rPr lang="es-MX" sz="2400" b="1" dirty="0"/>
              <a:t>SELECCIÓN.</a:t>
            </a:r>
            <a:endParaRPr lang="es-MX" sz="2000" b="1" dirty="0"/>
          </a:p>
          <a:p>
            <a:pPr algn="just"/>
            <a:r>
              <a:rPr lang="es-MX" sz="2000" dirty="0"/>
              <a:t>La tarea de selección es la de elegir entre los candidatos que se han reclutado, aquel que tenga mayores posibilidades de ajustarse al cargo vacante. Puede definirse la selección de RRHH como la escogencia del hombre adecuado para el cargo adecuado, o entre los candidatos reclutados</a:t>
            </a:r>
            <a:endParaRPr lang="es-MX" sz="2000" b="1" dirty="0"/>
          </a:p>
          <a:p>
            <a:pPr algn="just"/>
            <a:endParaRPr lang="es-MX" sz="2000" b="1" dirty="0"/>
          </a:p>
          <a:p>
            <a:endParaRPr lang="es-MX" dirty="0"/>
          </a:p>
        </p:txBody>
      </p:sp>
      <p:pic>
        <p:nvPicPr>
          <p:cNvPr id="4" name="Imagen 3">
            <a:extLst>
              <a:ext uri="{FF2B5EF4-FFF2-40B4-BE49-F238E27FC236}">
                <a16:creationId xmlns:a16="http://schemas.microsoft.com/office/drawing/2014/main" id="{67932634-6343-5082-31B4-75BDBCF711E8}"/>
              </a:ext>
            </a:extLst>
          </p:cNvPr>
          <p:cNvPicPr>
            <a:picLocks noChangeAspect="1"/>
          </p:cNvPicPr>
          <p:nvPr/>
        </p:nvPicPr>
        <p:blipFill>
          <a:blip r:embed="rId2"/>
          <a:stretch>
            <a:fillRect/>
          </a:stretch>
        </p:blipFill>
        <p:spPr>
          <a:xfrm>
            <a:off x="4735902" y="3204713"/>
            <a:ext cx="4405426" cy="3853598"/>
          </a:xfrm>
          <a:prstGeom prst="rect">
            <a:avLst/>
          </a:prstGeom>
        </p:spPr>
      </p:pic>
    </p:spTree>
    <p:extLst>
      <p:ext uri="{BB962C8B-B14F-4D97-AF65-F5344CB8AC3E}">
        <p14:creationId xmlns:p14="http://schemas.microsoft.com/office/powerpoint/2010/main" val="13940225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49FB7B1-EC9D-4E25-A6BE-7077E5BCA02A}"/>
              </a:ext>
            </a:extLst>
          </p:cNvPr>
          <p:cNvSpPr>
            <a:spLocks noGrp="1"/>
          </p:cNvSpPr>
          <p:nvPr>
            <p:ph type="title"/>
          </p:nvPr>
        </p:nvSpPr>
        <p:spPr/>
        <p:txBody>
          <a:bodyPr/>
          <a:lstStyle/>
          <a:p>
            <a:r>
              <a:rPr lang="es-ES" dirty="0"/>
              <a:t>Funciones…</a:t>
            </a:r>
            <a:endParaRPr lang="es-MX" dirty="0"/>
          </a:p>
        </p:txBody>
      </p:sp>
      <p:sp>
        <p:nvSpPr>
          <p:cNvPr id="3" name="Marcador de contenido 2">
            <a:extLst>
              <a:ext uri="{FF2B5EF4-FFF2-40B4-BE49-F238E27FC236}">
                <a16:creationId xmlns:a16="http://schemas.microsoft.com/office/drawing/2014/main" id="{9F8BEA11-0B2E-44EF-BC93-F3F7FA7B4BC4}"/>
              </a:ext>
            </a:extLst>
          </p:cNvPr>
          <p:cNvSpPr>
            <a:spLocks noGrp="1"/>
          </p:cNvSpPr>
          <p:nvPr>
            <p:ph idx="1"/>
          </p:nvPr>
        </p:nvSpPr>
        <p:spPr/>
        <p:txBody>
          <a:bodyPr/>
          <a:lstStyle/>
          <a:p>
            <a:r>
              <a:rPr lang="es-ES" dirty="0"/>
              <a:t>3. </a:t>
            </a:r>
            <a:r>
              <a:rPr lang="es-MX" b="1" dirty="0"/>
              <a:t>DESCRIPCION Y ANALISIS DE CARGAS.</a:t>
            </a:r>
          </a:p>
          <a:p>
            <a:endParaRPr lang="es-MX" b="1" dirty="0"/>
          </a:p>
          <a:p>
            <a:pPr algn="just"/>
            <a:r>
              <a:rPr lang="es-MX" dirty="0"/>
              <a:t>La descripción de cargos es la relación detallada de las atribuciones o </a:t>
            </a:r>
            <a:r>
              <a:rPr lang="es-MX" b="1" dirty="0"/>
              <a:t>tareas del cargo</a:t>
            </a:r>
            <a:r>
              <a:rPr lang="es-MX" dirty="0"/>
              <a:t> (lo que el ocupante hace), de los métodos empleados para la ejecución de esas atribuciones o tareas (cómo lo hace) y los objetivos del cargo (para qué lo hace ). </a:t>
            </a:r>
          </a:p>
          <a:p>
            <a:pPr algn="just"/>
            <a:r>
              <a:rPr lang="es-MX" b="1" dirty="0"/>
              <a:t>El análisis de carga </a:t>
            </a:r>
            <a:r>
              <a:rPr lang="es-MX" dirty="0"/>
              <a:t>es el proceso de obtener, analizar y registrar información relacionada con los cargos. Es un proceso de investigación de las actividades del trabajo y de las demandas de los trabajadores, cualquiera que sea el tipo o nivel de empleo.</a:t>
            </a:r>
          </a:p>
          <a:p>
            <a:endParaRPr lang="es-MX" dirty="0"/>
          </a:p>
        </p:txBody>
      </p:sp>
    </p:spTree>
    <p:extLst>
      <p:ext uri="{BB962C8B-B14F-4D97-AF65-F5344CB8AC3E}">
        <p14:creationId xmlns:p14="http://schemas.microsoft.com/office/powerpoint/2010/main" val="32191077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DD1A99-1A25-49B9-8B3D-AFB655DD3496}"/>
              </a:ext>
            </a:extLst>
          </p:cNvPr>
          <p:cNvSpPr>
            <a:spLocks noGrp="1"/>
          </p:cNvSpPr>
          <p:nvPr>
            <p:ph type="title"/>
          </p:nvPr>
        </p:nvSpPr>
        <p:spPr/>
        <p:txBody>
          <a:bodyPr/>
          <a:lstStyle/>
          <a:p>
            <a:r>
              <a:rPr lang="es-ES" dirty="0"/>
              <a:t>Funciones…</a:t>
            </a:r>
            <a:endParaRPr lang="es-MX" dirty="0"/>
          </a:p>
        </p:txBody>
      </p:sp>
      <p:sp>
        <p:nvSpPr>
          <p:cNvPr id="3" name="Marcador de contenido 2">
            <a:extLst>
              <a:ext uri="{FF2B5EF4-FFF2-40B4-BE49-F238E27FC236}">
                <a16:creationId xmlns:a16="http://schemas.microsoft.com/office/drawing/2014/main" id="{BA451E6B-B775-4A91-A9BE-A278A721D342}"/>
              </a:ext>
            </a:extLst>
          </p:cNvPr>
          <p:cNvSpPr>
            <a:spLocks noGrp="1"/>
          </p:cNvSpPr>
          <p:nvPr>
            <p:ph idx="1"/>
          </p:nvPr>
        </p:nvSpPr>
        <p:spPr/>
        <p:txBody>
          <a:bodyPr>
            <a:normAutofit/>
          </a:bodyPr>
          <a:lstStyle/>
          <a:p>
            <a:r>
              <a:rPr lang="es-MX" sz="2000" dirty="0"/>
              <a:t>4. </a:t>
            </a:r>
            <a:r>
              <a:rPr lang="es-MX" sz="2000" b="1" dirty="0"/>
              <a:t>EVALUACIÓN DE DESEMPEÑO</a:t>
            </a:r>
          </a:p>
          <a:p>
            <a:pPr algn="just"/>
            <a:r>
              <a:rPr lang="es-MX" sz="2000" dirty="0"/>
              <a:t>El procedimiento para evaluar el personal se denomina evaluación de desempeño, y generalmente, se elabora a partir de programas formales de evaluación, basados ​​en una cantidad razonable de informaciones con respecto a los empleados ya su desempeño en el cargo.</a:t>
            </a:r>
          </a:p>
        </p:txBody>
      </p:sp>
      <p:pic>
        <p:nvPicPr>
          <p:cNvPr id="4" name="Imagen 3" descr="https://steemitimages.com/DQmWzoD5MrAoz94T1DzoTu7hvYUBsWi4MCNkaUfBnFet8Xs/image.png">
            <a:extLst>
              <a:ext uri="{FF2B5EF4-FFF2-40B4-BE49-F238E27FC236}">
                <a16:creationId xmlns:a16="http://schemas.microsoft.com/office/drawing/2014/main" id="{B875498C-B543-49F8-AE8E-0197BF5CCE3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349298" y="4060162"/>
            <a:ext cx="1647825" cy="1981200"/>
          </a:xfrm>
          <a:prstGeom prst="rect">
            <a:avLst/>
          </a:prstGeom>
          <a:noFill/>
          <a:ln>
            <a:noFill/>
          </a:ln>
        </p:spPr>
      </p:pic>
    </p:spTree>
    <p:extLst>
      <p:ext uri="{BB962C8B-B14F-4D97-AF65-F5344CB8AC3E}">
        <p14:creationId xmlns:p14="http://schemas.microsoft.com/office/powerpoint/2010/main" val="25687691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7F36DA-A49F-42B6-B4AE-0A77AC5BB1B2}"/>
              </a:ext>
            </a:extLst>
          </p:cNvPr>
          <p:cNvSpPr>
            <a:spLocks noGrp="1"/>
          </p:cNvSpPr>
          <p:nvPr>
            <p:ph type="title"/>
          </p:nvPr>
        </p:nvSpPr>
        <p:spPr/>
        <p:txBody>
          <a:bodyPr/>
          <a:lstStyle/>
          <a:p>
            <a:r>
              <a:rPr lang="es-ES" dirty="0"/>
              <a:t>Funciones…</a:t>
            </a:r>
            <a:endParaRPr lang="es-MX" dirty="0"/>
          </a:p>
        </p:txBody>
      </p:sp>
      <p:sp>
        <p:nvSpPr>
          <p:cNvPr id="3" name="Marcador de contenido 2">
            <a:extLst>
              <a:ext uri="{FF2B5EF4-FFF2-40B4-BE49-F238E27FC236}">
                <a16:creationId xmlns:a16="http://schemas.microsoft.com/office/drawing/2014/main" id="{232E1D4F-AA32-48D0-85E6-782C98398E66}"/>
              </a:ext>
            </a:extLst>
          </p:cNvPr>
          <p:cNvSpPr>
            <a:spLocks noGrp="1"/>
          </p:cNvSpPr>
          <p:nvPr>
            <p:ph idx="1"/>
          </p:nvPr>
        </p:nvSpPr>
        <p:spPr/>
        <p:txBody>
          <a:bodyPr/>
          <a:lstStyle/>
          <a:p>
            <a:r>
              <a:rPr lang="es-MX" sz="2400" dirty="0"/>
              <a:t>5. COMPENSACIÓN</a:t>
            </a:r>
          </a:p>
          <a:p>
            <a:r>
              <a:rPr lang="es-MX" sz="2000" dirty="0"/>
              <a:t>Está dada por el salario. Su función es dar una remuneración (adecuada por el servicio prestado) en valor monetario, al empleado.</a:t>
            </a:r>
          </a:p>
          <a:p>
            <a:endParaRPr lang="es-MX" dirty="0"/>
          </a:p>
        </p:txBody>
      </p:sp>
      <p:pic>
        <p:nvPicPr>
          <p:cNvPr id="4" name="Imagen 3" descr="https://steemitimages.com/640x0/https:/steemitimages.com/DQmQNwLyAiygBjepRvUdmD4WCdU3PsL4khVRaLgk4HzNFrv/image.png">
            <a:extLst>
              <a:ext uri="{FF2B5EF4-FFF2-40B4-BE49-F238E27FC236}">
                <a16:creationId xmlns:a16="http://schemas.microsoft.com/office/drawing/2014/main" id="{F202D16B-6BEB-4A14-ACB3-8833A371136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620161" y="3604251"/>
            <a:ext cx="6096000" cy="1914525"/>
          </a:xfrm>
          <a:prstGeom prst="rect">
            <a:avLst/>
          </a:prstGeom>
          <a:noFill/>
          <a:ln>
            <a:noFill/>
          </a:ln>
        </p:spPr>
      </p:pic>
    </p:spTree>
    <p:extLst>
      <p:ext uri="{BB962C8B-B14F-4D97-AF65-F5344CB8AC3E}">
        <p14:creationId xmlns:p14="http://schemas.microsoft.com/office/powerpoint/2010/main" val="9680077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16BF93-A94E-47D3-91EE-1309F2201C6E}"/>
              </a:ext>
            </a:extLst>
          </p:cNvPr>
          <p:cNvSpPr>
            <a:spLocks noGrp="1"/>
          </p:cNvSpPr>
          <p:nvPr>
            <p:ph type="title"/>
          </p:nvPr>
        </p:nvSpPr>
        <p:spPr/>
        <p:txBody>
          <a:bodyPr/>
          <a:lstStyle/>
          <a:p>
            <a:r>
              <a:rPr lang="es-ES" dirty="0"/>
              <a:t>Funciones…</a:t>
            </a:r>
            <a:endParaRPr lang="es-MX" dirty="0"/>
          </a:p>
        </p:txBody>
      </p:sp>
      <p:sp>
        <p:nvSpPr>
          <p:cNvPr id="3" name="Marcador de contenido 2">
            <a:extLst>
              <a:ext uri="{FF2B5EF4-FFF2-40B4-BE49-F238E27FC236}">
                <a16:creationId xmlns:a16="http://schemas.microsoft.com/office/drawing/2014/main" id="{AC564BE4-BB90-4912-9950-A8467E10D708}"/>
              </a:ext>
            </a:extLst>
          </p:cNvPr>
          <p:cNvSpPr>
            <a:spLocks noGrp="1"/>
          </p:cNvSpPr>
          <p:nvPr>
            <p:ph idx="1"/>
          </p:nvPr>
        </p:nvSpPr>
        <p:spPr/>
        <p:txBody>
          <a:bodyPr>
            <a:normAutofit/>
          </a:bodyPr>
          <a:lstStyle/>
          <a:p>
            <a:r>
              <a:rPr lang="es-MX" sz="2000" b="1" dirty="0"/>
              <a:t>6. BENEFICIOS SOCIALES</a:t>
            </a:r>
          </a:p>
          <a:p>
            <a:pPr algn="just"/>
            <a:r>
              <a:rPr lang="es-MX" sz="2000" dirty="0"/>
              <a:t>Son aquellas instalaciones, comodidades, ventajas y servicios que las empresas ofrecen a sus empleados. Estos beneficios pueden ser financiados total o parcialmente por la empresa. </a:t>
            </a:r>
          </a:p>
          <a:p>
            <a:pPr algn="just"/>
            <a:endParaRPr lang="es-ES" sz="2000" dirty="0"/>
          </a:p>
          <a:p>
            <a:pPr algn="just"/>
            <a:r>
              <a:rPr lang="es-MX" sz="2000" b="1" dirty="0"/>
              <a:t>7. HIGIENE Y SEGURIDAD</a:t>
            </a:r>
          </a:p>
          <a:p>
            <a:pPr algn="just"/>
            <a:r>
              <a:rPr lang="es-MX" sz="2000" dirty="0"/>
              <a:t>Constituyen dos actividades relacionadas, orientadas a garantizar condiciones personales y materiales de trabajo, capaces de mantener cierto nivel de salud de los empleados. </a:t>
            </a:r>
          </a:p>
        </p:txBody>
      </p:sp>
    </p:spTree>
    <p:extLst>
      <p:ext uri="{BB962C8B-B14F-4D97-AF65-F5344CB8AC3E}">
        <p14:creationId xmlns:p14="http://schemas.microsoft.com/office/powerpoint/2010/main" val="40198106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0C8459-C672-44CC-A3F4-4987474C87A6}"/>
              </a:ext>
            </a:extLst>
          </p:cNvPr>
          <p:cNvSpPr>
            <a:spLocks noGrp="1"/>
          </p:cNvSpPr>
          <p:nvPr>
            <p:ph type="title"/>
          </p:nvPr>
        </p:nvSpPr>
        <p:spPr/>
        <p:txBody>
          <a:bodyPr/>
          <a:lstStyle/>
          <a:p>
            <a:r>
              <a:rPr lang="es-ES" dirty="0"/>
              <a:t>Funciones…</a:t>
            </a:r>
            <a:endParaRPr lang="es-MX" dirty="0"/>
          </a:p>
        </p:txBody>
      </p:sp>
      <p:sp>
        <p:nvSpPr>
          <p:cNvPr id="3" name="Marcador de contenido 2">
            <a:extLst>
              <a:ext uri="{FF2B5EF4-FFF2-40B4-BE49-F238E27FC236}">
                <a16:creationId xmlns:a16="http://schemas.microsoft.com/office/drawing/2014/main" id="{0D619C5E-84EC-48B3-9057-E46C63BE52BC}"/>
              </a:ext>
            </a:extLst>
          </p:cNvPr>
          <p:cNvSpPr>
            <a:spLocks noGrp="1"/>
          </p:cNvSpPr>
          <p:nvPr>
            <p:ph idx="1"/>
          </p:nvPr>
        </p:nvSpPr>
        <p:spPr/>
        <p:txBody>
          <a:bodyPr>
            <a:normAutofit fontScale="92500"/>
          </a:bodyPr>
          <a:lstStyle/>
          <a:p>
            <a:pPr algn="just"/>
            <a:r>
              <a:rPr lang="es-MX" sz="2000" b="1" dirty="0"/>
              <a:t>8. ENTRENAMIENTO Y DESARROLLO</a:t>
            </a:r>
          </a:p>
          <a:p>
            <a:pPr algn="just"/>
            <a:r>
              <a:rPr lang="es-MX" sz="2000" dirty="0"/>
              <a:t>Es el área que se encarga de capacitar en un corto plazo a los ocupantes de los puestos de la empresa, así como también se encarga de suministrar a sus empleados los programas que enriquecen su desempeño laboral; </a:t>
            </a:r>
          </a:p>
          <a:p>
            <a:pPr algn="just"/>
            <a:endParaRPr lang="es-ES" sz="2000" dirty="0"/>
          </a:p>
          <a:p>
            <a:pPr algn="just"/>
            <a:r>
              <a:rPr lang="es-MX" sz="2000" b="1" dirty="0"/>
              <a:t>9. RELACIONES LABORALES</a:t>
            </a:r>
          </a:p>
          <a:p>
            <a:pPr algn="just"/>
            <a:r>
              <a:rPr lang="es-MX" sz="2000" dirty="0"/>
              <a:t>Se basa en la política de la organización, frente a los sindicatos, tomados como representantes de los anhelos, aspiraciones y necesidades de los empleados. Su objetivo es resolver el conflicto entre capital y trabajo, mediante una negociación política inteligente.</a:t>
            </a:r>
          </a:p>
          <a:p>
            <a:endParaRPr lang="es-MX" dirty="0"/>
          </a:p>
        </p:txBody>
      </p:sp>
    </p:spTree>
    <p:extLst>
      <p:ext uri="{BB962C8B-B14F-4D97-AF65-F5344CB8AC3E}">
        <p14:creationId xmlns:p14="http://schemas.microsoft.com/office/powerpoint/2010/main" val="9698822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9F3B71-548B-4697-B7C2-CB046763AADA}"/>
              </a:ext>
            </a:extLst>
          </p:cNvPr>
          <p:cNvSpPr>
            <a:spLocks noGrp="1"/>
          </p:cNvSpPr>
          <p:nvPr>
            <p:ph type="title"/>
          </p:nvPr>
        </p:nvSpPr>
        <p:spPr/>
        <p:txBody>
          <a:bodyPr/>
          <a:lstStyle/>
          <a:p>
            <a:r>
              <a:rPr lang="es-ES" dirty="0"/>
              <a:t>Funciones…</a:t>
            </a:r>
            <a:endParaRPr lang="es-MX" dirty="0"/>
          </a:p>
        </p:txBody>
      </p:sp>
      <p:sp>
        <p:nvSpPr>
          <p:cNvPr id="3" name="Marcador de contenido 2">
            <a:extLst>
              <a:ext uri="{FF2B5EF4-FFF2-40B4-BE49-F238E27FC236}">
                <a16:creationId xmlns:a16="http://schemas.microsoft.com/office/drawing/2014/main" id="{AC10A5D3-8E1D-4A92-8A00-3A1AC09E43CF}"/>
              </a:ext>
            </a:extLst>
          </p:cNvPr>
          <p:cNvSpPr>
            <a:spLocks noGrp="1"/>
          </p:cNvSpPr>
          <p:nvPr>
            <p:ph idx="1"/>
          </p:nvPr>
        </p:nvSpPr>
        <p:spPr/>
        <p:txBody>
          <a:bodyPr>
            <a:normAutofit lnSpcReduction="10000"/>
          </a:bodyPr>
          <a:lstStyle/>
          <a:p>
            <a:r>
              <a:rPr lang="es-MX" sz="2000" b="1" dirty="0"/>
              <a:t>10. DESARROLLO ORGANIZACIONAL</a:t>
            </a:r>
          </a:p>
          <a:p>
            <a:pPr algn="just"/>
            <a:r>
              <a:rPr lang="es-MX" sz="2000" dirty="0"/>
              <a:t>EL DO se basa en los conceptos y métodos de la ciencia del comportamiento y estudia la organización como sistema total. Su función es mejorar la eficacia de la empresa a largo plazo mediante intervenciones constructivas en los procesos y en la estructura de las organizaciones.</a:t>
            </a:r>
          </a:p>
          <a:p>
            <a:pPr algn="just"/>
            <a:endParaRPr lang="es-ES" sz="2000" dirty="0"/>
          </a:p>
          <a:p>
            <a:pPr algn="just"/>
            <a:r>
              <a:rPr lang="es-MX" sz="2000" b="1" dirty="0"/>
              <a:t>11. BASE DE DATOS Y SISTEMAS DE INFORMACIÓN</a:t>
            </a:r>
          </a:p>
          <a:p>
            <a:pPr algn="just"/>
            <a:r>
              <a:rPr lang="es-MX" sz="2000" dirty="0"/>
              <a:t>Su función es recolectar, almacenar y divulgar información, de modo que los gerentes involucrados puedan tomar decisiones, y mantener un mayor control y planificación sobre sus empleados.</a:t>
            </a:r>
          </a:p>
          <a:p>
            <a:endParaRPr lang="es-MX" dirty="0"/>
          </a:p>
        </p:txBody>
      </p:sp>
    </p:spTree>
    <p:extLst>
      <p:ext uri="{BB962C8B-B14F-4D97-AF65-F5344CB8AC3E}">
        <p14:creationId xmlns:p14="http://schemas.microsoft.com/office/powerpoint/2010/main" val="35645115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2A5804-0771-443D-9E42-73FEDA6BA337}"/>
              </a:ext>
            </a:extLst>
          </p:cNvPr>
          <p:cNvSpPr>
            <a:spLocks noGrp="1"/>
          </p:cNvSpPr>
          <p:nvPr>
            <p:ph type="title"/>
          </p:nvPr>
        </p:nvSpPr>
        <p:spPr/>
        <p:txBody>
          <a:bodyPr/>
          <a:lstStyle/>
          <a:p>
            <a:r>
              <a:rPr lang="es-ES" dirty="0"/>
              <a:t>Funciones…</a:t>
            </a:r>
            <a:endParaRPr lang="es-MX" dirty="0"/>
          </a:p>
        </p:txBody>
      </p:sp>
      <p:sp>
        <p:nvSpPr>
          <p:cNvPr id="3" name="Marcador de contenido 2">
            <a:extLst>
              <a:ext uri="{FF2B5EF4-FFF2-40B4-BE49-F238E27FC236}">
                <a16:creationId xmlns:a16="http://schemas.microsoft.com/office/drawing/2014/main" id="{6A57C214-B4A8-419C-9641-EEF3E44B64BD}"/>
              </a:ext>
            </a:extLst>
          </p:cNvPr>
          <p:cNvSpPr>
            <a:spLocks noGrp="1"/>
          </p:cNvSpPr>
          <p:nvPr>
            <p:ph idx="1"/>
          </p:nvPr>
        </p:nvSpPr>
        <p:spPr/>
        <p:txBody>
          <a:bodyPr>
            <a:normAutofit/>
          </a:bodyPr>
          <a:lstStyle/>
          <a:p>
            <a:r>
              <a:rPr lang="es-MX" sz="2000" b="1" dirty="0"/>
              <a:t>12. AUDITORIA</a:t>
            </a:r>
          </a:p>
          <a:p>
            <a:pPr algn="just"/>
            <a:r>
              <a:rPr lang="es-MX" sz="2000" dirty="0"/>
              <a:t>Su función es mostrar cómo está funcionando el programa, localizando prácticas y condiciones que son perjudiciales para la empresa o que no están justificando su costo, o prácticas y condiciones que deben incrementarse.</a:t>
            </a:r>
          </a:p>
        </p:txBody>
      </p:sp>
      <p:pic>
        <p:nvPicPr>
          <p:cNvPr id="4" name="Imagen 3" descr="https://steemitimages.com/DQmRG5tmLoFJkwrQ9ZwkiXqZYYftREHXBgfysBf7SVZX9H6/image.png">
            <a:extLst>
              <a:ext uri="{FF2B5EF4-FFF2-40B4-BE49-F238E27FC236}">
                <a16:creationId xmlns:a16="http://schemas.microsoft.com/office/drawing/2014/main" id="{5170472E-7E24-412F-8961-E000DFDDAA9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766304" y="4343400"/>
            <a:ext cx="2857500" cy="1905000"/>
          </a:xfrm>
          <a:prstGeom prst="rect">
            <a:avLst/>
          </a:prstGeom>
          <a:noFill/>
          <a:ln>
            <a:noFill/>
          </a:ln>
        </p:spPr>
      </p:pic>
    </p:spTree>
    <p:extLst>
      <p:ext uri="{BB962C8B-B14F-4D97-AF65-F5344CB8AC3E}">
        <p14:creationId xmlns:p14="http://schemas.microsoft.com/office/powerpoint/2010/main" val="2193407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645740-9E68-4BF8-92F5-6382C2E686A3}"/>
              </a:ext>
            </a:extLst>
          </p:cNvPr>
          <p:cNvSpPr>
            <a:spLocks noGrp="1"/>
          </p:cNvSpPr>
          <p:nvPr>
            <p:ph type="title"/>
          </p:nvPr>
        </p:nvSpPr>
        <p:spPr>
          <a:xfrm>
            <a:off x="677334" y="695864"/>
            <a:ext cx="8596668" cy="1320800"/>
          </a:xfrm>
        </p:spPr>
        <p:txBody>
          <a:bodyPr/>
          <a:lstStyle/>
          <a:p>
            <a:r>
              <a:rPr lang="es-ES" dirty="0"/>
              <a:t>Desarrollo del Recurso Humano</a:t>
            </a:r>
            <a:endParaRPr lang="es-MX" dirty="0"/>
          </a:p>
        </p:txBody>
      </p:sp>
      <p:sp>
        <p:nvSpPr>
          <p:cNvPr id="3" name="Marcador de contenido 2">
            <a:extLst>
              <a:ext uri="{FF2B5EF4-FFF2-40B4-BE49-F238E27FC236}">
                <a16:creationId xmlns:a16="http://schemas.microsoft.com/office/drawing/2014/main" id="{ACA229C6-51B8-422F-9C47-0B481B6B6C4C}"/>
              </a:ext>
            </a:extLst>
          </p:cNvPr>
          <p:cNvSpPr>
            <a:spLocks noGrp="1"/>
          </p:cNvSpPr>
          <p:nvPr>
            <p:ph idx="1"/>
          </p:nvPr>
        </p:nvSpPr>
        <p:spPr/>
        <p:txBody>
          <a:bodyPr/>
          <a:lstStyle/>
          <a:p>
            <a:pPr algn="just"/>
            <a:r>
              <a:rPr lang="es-ES" dirty="0"/>
              <a:t>Hoy en día, la </a:t>
            </a:r>
            <a:r>
              <a:rPr lang="es-ES" b="1" dirty="0"/>
              <a:t>competitividad de las organizaciones </a:t>
            </a:r>
            <a:r>
              <a:rPr lang="es-ES" dirty="0"/>
              <a:t>tanto públicas como privadas estriba en el desarrollo del recurso humano:</a:t>
            </a:r>
          </a:p>
          <a:p>
            <a:pPr algn="just"/>
            <a:endParaRPr lang="es-ES" dirty="0"/>
          </a:p>
          <a:p>
            <a:pPr lvl="1" algn="just">
              <a:buFont typeface="Wingdings" panose="05000000000000000000" pitchFamily="2" charset="2"/>
              <a:buChar char="q"/>
            </a:pPr>
            <a:r>
              <a:rPr lang="es-ES" sz="1800" dirty="0"/>
              <a:t>En potencializar las habilidades y competencias de las personas que en ellas laboran.</a:t>
            </a:r>
          </a:p>
          <a:p>
            <a:pPr lvl="1" algn="just">
              <a:buFont typeface="Wingdings" panose="05000000000000000000" pitchFamily="2" charset="2"/>
              <a:buChar char="q"/>
            </a:pPr>
            <a:r>
              <a:rPr lang="es-ES" sz="1800" dirty="0"/>
              <a:t>la ventaja se finca en la actitud y en la aptitud de sus recursos humanos, lo que lo convierte en el capital más importante de cualquier organización.</a:t>
            </a:r>
            <a:endParaRPr lang="es-MX" sz="1800" dirty="0"/>
          </a:p>
        </p:txBody>
      </p:sp>
    </p:spTree>
    <p:extLst>
      <p:ext uri="{BB962C8B-B14F-4D97-AF65-F5344CB8AC3E}">
        <p14:creationId xmlns:p14="http://schemas.microsoft.com/office/powerpoint/2010/main" val="27236775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90B7E6A-4402-4C66-8460-1CB1062BE7B5}"/>
              </a:ext>
            </a:extLst>
          </p:cNvPr>
          <p:cNvSpPr>
            <a:spLocks noGrp="1"/>
          </p:cNvSpPr>
          <p:nvPr>
            <p:ph type="title"/>
          </p:nvPr>
        </p:nvSpPr>
        <p:spPr/>
        <p:txBody>
          <a:bodyPr/>
          <a:lstStyle/>
          <a:p>
            <a:r>
              <a:rPr lang="es-ES" dirty="0"/>
              <a:t>Desafío de las organizaciones Públicas.</a:t>
            </a:r>
            <a:endParaRPr lang="es-MX" dirty="0"/>
          </a:p>
        </p:txBody>
      </p:sp>
      <p:sp>
        <p:nvSpPr>
          <p:cNvPr id="3" name="Marcador de contenido 2">
            <a:extLst>
              <a:ext uri="{FF2B5EF4-FFF2-40B4-BE49-F238E27FC236}">
                <a16:creationId xmlns:a16="http://schemas.microsoft.com/office/drawing/2014/main" id="{E6279DCE-C8A8-43E5-824D-482FAC552609}"/>
              </a:ext>
            </a:extLst>
          </p:cNvPr>
          <p:cNvSpPr>
            <a:spLocks noGrp="1"/>
          </p:cNvSpPr>
          <p:nvPr>
            <p:ph idx="1"/>
          </p:nvPr>
        </p:nvSpPr>
        <p:spPr/>
        <p:txBody>
          <a:bodyPr>
            <a:normAutofit/>
          </a:bodyPr>
          <a:lstStyle/>
          <a:p>
            <a:pPr algn="just"/>
            <a:r>
              <a:rPr lang="es-ES" sz="2000" dirty="0"/>
              <a:t>Transformar las estructuras, los procedimientos, los perfiles de puestos y el comportamiento de las personas soportados sobre la demanda ciudadana.</a:t>
            </a:r>
          </a:p>
          <a:p>
            <a:pPr algn="just"/>
            <a:r>
              <a:rPr lang="es-ES" sz="2000" dirty="0"/>
              <a:t>Generar una nueva cultura donde la vocación de servicio, la mejora continua, la inclusión, el respeto a los derechos humanos, la transparencia y rendición de cuentas sean los baluartes que rijan el quehacer gubernamental.</a:t>
            </a:r>
          </a:p>
          <a:p>
            <a:pPr algn="just"/>
            <a:r>
              <a:rPr lang="es-ES" sz="2000" dirty="0"/>
              <a:t>Requiere de la instrumentación de esquemas de profesionalización que contemplen la capacitación y formación con amplio espectro, que no solo se limite a fortalecer las funciones técnicas y administrativas, sino que involucre la dimensión del SER HUMANO.</a:t>
            </a:r>
            <a:endParaRPr lang="es-MX" sz="2000" dirty="0"/>
          </a:p>
        </p:txBody>
      </p:sp>
    </p:spTree>
    <p:extLst>
      <p:ext uri="{BB962C8B-B14F-4D97-AF65-F5344CB8AC3E}">
        <p14:creationId xmlns:p14="http://schemas.microsoft.com/office/powerpoint/2010/main" val="27916918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549E78C-8327-4539-8724-7AF8763A8820}"/>
              </a:ext>
            </a:extLst>
          </p:cNvPr>
          <p:cNvSpPr>
            <a:spLocks noGrp="1"/>
          </p:cNvSpPr>
          <p:nvPr>
            <p:ph type="title"/>
          </p:nvPr>
        </p:nvSpPr>
        <p:spPr/>
        <p:txBody>
          <a:bodyPr/>
          <a:lstStyle/>
          <a:p>
            <a:r>
              <a:rPr lang="es-ES" dirty="0"/>
              <a:t>Función de la Administración del Recurso Humano.</a:t>
            </a:r>
            <a:endParaRPr lang="es-MX" dirty="0"/>
          </a:p>
        </p:txBody>
      </p:sp>
      <p:sp>
        <p:nvSpPr>
          <p:cNvPr id="3" name="Marcador de contenido 2">
            <a:extLst>
              <a:ext uri="{FF2B5EF4-FFF2-40B4-BE49-F238E27FC236}">
                <a16:creationId xmlns:a16="http://schemas.microsoft.com/office/drawing/2014/main" id="{6406DD22-CBC4-432C-A450-B70558C12C9B}"/>
              </a:ext>
            </a:extLst>
          </p:cNvPr>
          <p:cNvSpPr>
            <a:spLocks noGrp="1"/>
          </p:cNvSpPr>
          <p:nvPr>
            <p:ph idx="1"/>
          </p:nvPr>
        </p:nvSpPr>
        <p:spPr/>
        <p:txBody>
          <a:bodyPr>
            <a:normAutofit/>
          </a:bodyPr>
          <a:lstStyle/>
          <a:p>
            <a:endParaRPr lang="es-MX" sz="2000" dirty="0"/>
          </a:p>
          <a:p>
            <a:pPr algn="just"/>
            <a:r>
              <a:rPr lang="es-MX" sz="2400" dirty="0"/>
              <a:t>Todo organismo, institución, empresa u organización, lleva a cabo una serie de prácticas o “funciones” que integran el proceso de </a:t>
            </a:r>
            <a:r>
              <a:rPr lang="es-MX" sz="2400" b="1" dirty="0"/>
              <a:t>administración de RRHH </a:t>
            </a:r>
            <a:r>
              <a:rPr lang="es-MX" sz="2400" dirty="0"/>
              <a:t>y todos estos procesos se llevan a cabo tanto en el sector público como en el sector privado, pero es necesario entender que existe una </a:t>
            </a:r>
            <a:r>
              <a:rPr lang="es-MX" sz="2400" b="1" dirty="0"/>
              <a:t>diferencia vital </a:t>
            </a:r>
            <a:r>
              <a:rPr lang="es-MX" sz="2400" dirty="0"/>
              <a:t>entre ambos sectores. </a:t>
            </a:r>
          </a:p>
        </p:txBody>
      </p:sp>
    </p:spTree>
    <p:extLst>
      <p:ext uri="{BB962C8B-B14F-4D97-AF65-F5344CB8AC3E}">
        <p14:creationId xmlns:p14="http://schemas.microsoft.com/office/powerpoint/2010/main" val="27127431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6D1F1D2-A86F-2532-F0B2-0A26199A47DF}"/>
              </a:ext>
            </a:extLst>
          </p:cNvPr>
          <p:cNvSpPr>
            <a:spLocks noGrp="1"/>
          </p:cNvSpPr>
          <p:nvPr>
            <p:ph type="title"/>
          </p:nvPr>
        </p:nvSpPr>
        <p:spPr/>
        <p:txBody>
          <a:bodyPr/>
          <a:lstStyle/>
          <a:p>
            <a:r>
              <a:rPr lang="es-MX" dirty="0"/>
              <a:t>Paradigma actual de la Administración Pública.</a:t>
            </a:r>
          </a:p>
        </p:txBody>
      </p:sp>
      <p:sp>
        <p:nvSpPr>
          <p:cNvPr id="3" name="Marcador de contenido 2">
            <a:extLst>
              <a:ext uri="{FF2B5EF4-FFF2-40B4-BE49-F238E27FC236}">
                <a16:creationId xmlns:a16="http://schemas.microsoft.com/office/drawing/2014/main" id="{72DDC28E-FA20-6531-61ED-36ABDB7B0ECE}"/>
              </a:ext>
            </a:extLst>
          </p:cNvPr>
          <p:cNvSpPr>
            <a:spLocks noGrp="1"/>
          </p:cNvSpPr>
          <p:nvPr>
            <p:ph idx="1"/>
          </p:nvPr>
        </p:nvSpPr>
        <p:spPr/>
        <p:txBody>
          <a:bodyPr/>
          <a:lstStyle/>
          <a:p>
            <a:r>
              <a:rPr lang="es-MX" dirty="0"/>
              <a:t>Es cada vez más inadecuado para resolver los problemas.</a:t>
            </a:r>
          </a:p>
          <a:p>
            <a:r>
              <a:rPr lang="es-MX" dirty="0"/>
              <a:t>Debido a las crecientes necesidades y exigencias de los ciudadanos.</a:t>
            </a:r>
          </a:p>
          <a:p>
            <a:endParaRPr lang="es-MX" dirty="0"/>
          </a:p>
          <a:p>
            <a:r>
              <a:rPr lang="es-MX" dirty="0"/>
              <a:t>Problemas en la AP:</a:t>
            </a:r>
          </a:p>
          <a:p>
            <a:pPr lvl="1">
              <a:buFont typeface="Courier New" panose="02070309020205020404" pitchFamily="49" charset="0"/>
              <a:buChar char="o"/>
            </a:pPr>
            <a:r>
              <a:rPr lang="es-MX" dirty="0"/>
              <a:t>Falta de resultados,</a:t>
            </a:r>
          </a:p>
          <a:p>
            <a:pPr lvl="1">
              <a:buFont typeface="Courier New" panose="02070309020205020404" pitchFamily="49" charset="0"/>
              <a:buChar char="o"/>
            </a:pPr>
            <a:r>
              <a:rPr lang="es-MX" dirty="0"/>
              <a:t>Poca obra pública,</a:t>
            </a:r>
          </a:p>
          <a:p>
            <a:pPr lvl="1">
              <a:buFont typeface="Courier New" panose="02070309020205020404" pitchFamily="49" charset="0"/>
              <a:buChar char="o"/>
            </a:pPr>
            <a:r>
              <a:rPr lang="es-MX" dirty="0"/>
              <a:t>Recursos escasos.</a:t>
            </a:r>
          </a:p>
          <a:p>
            <a:pPr lvl="1">
              <a:buFont typeface="Courier New" panose="02070309020205020404" pitchFamily="49" charset="0"/>
              <a:buChar char="o"/>
            </a:pPr>
            <a:r>
              <a:rPr lang="es-MX" dirty="0"/>
              <a:t>Incremento de las demandas de servicios,</a:t>
            </a:r>
          </a:p>
          <a:p>
            <a:pPr lvl="1">
              <a:buFont typeface="Courier New" panose="02070309020205020404" pitchFamily="49" charset="0"/>
              <a:buChar char="o"/>
            </a:pPr>
            <a:r>
              <a:rPr lang="es-MX" dirty="0"/>
              <a:t>Ciudadanos insatisfechos.</a:t>
            </a:r>
          </a:p>
        </p:txBody>
      </p:sp>
    </p:spTree>
    <p:extLst>
      <p:ext uri="{BB962C8B-B14F-4D97-AF65-F5344CB8AC3E}">
        <p14:creationId xmlns:p14="http://schemas.microsoft.com/office/powerpoint/2010/main" val="13786625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3B46F4-5704-8F2E-440B-CFE3BD502AFE}"/>
              </a:ext>
            </a:extLst>
          </p:cNvPr>
          <p:cNvSpPr>
            <a:spLocks noGrp="1"/>
          </p:cNvSpPr>
          <p:nvPr>
            <p:ph type="title"/>
          </p:nvPr>
        </p:nvSpPr>
        <p:spPr/>
        <p:txBody>
          <a:bodyPr/>
          <a:lstStyle/>
          <a:p>
            <a:r>
              <a:rPr lang="es-MX" dirty="0"/>
              <a:t>Paradigma tradicional vs paradigma nuevo.</a:t>
            </a:r>
          </a:p>
        </p:txBody>
      </p:sp>
      <p:graphicFrame>
        <p:nvGraphicFramePr>
          <p:cNvPr id="4" name="Tabla 4">
            <a:extLst>
              <a:ext uri="{FF2B5EF4-FFF2-40B4-BE49-F238E27FC236}">
                <a16:creationId xmlns:a16="http://schemas.microsoft.com/office/drawing/2014/main" id="{459E309F-756C-AFF5-BF87-BF8249BB466A}"/>
              </a:ext>
            </a:extLst>
          </p:cNvPr>
          <p:cNvGraphicFramePr>
            <a:graphicFrameLocks noGrp="1"/>
          </p:cNvGraphicFramePr>
          <p:nvPr>
            <p:ph idx="1"/>
            <p:extLst>
              <p:ext uri="{D42A27DB-BD31-4B8C-83A1-F6EECF244321}">
                <p14:modId xmlns:p14="http://schemas.microsoft.com/office/powerpoint/2010/main" val="3956258654"/>
              </p:ext>
            </p:extLst>
          </p:nvPr>
        </p:nvGraphicFramePr>
        <p:xfrm>
          <a:off x="677863" y="2160588"/>
          <a:ext cx="8596312" cy="3337560"/>
        </p:xfrm>
        <a:graphic>
          <a:graphicData uri="http://schemas.openxmlformats.org/drawingml/2006/table">
            <a:tbl>
              <a:tblPr firstRow="1" bandRow="1">
                <a:tableStyleId>{5C22544A-7EE6-4342-B048-85BDC9FD1C3A}</a:tableStyleId>
              </a:tblPr>
              <a:tblGrid>
                <a:gridCol w="4298156">
                  <a:extLst>
                    <a:ext uri="{9D8B030D-6E8A-4147-A177-3AD203B41FA5}">
                      <a16:colId xmlns:a16="http://schemas.microsoft.com/office/drawing/2014/main" val="2349114534"/>
                    </a:ext>
                  </a:extLst>
                </a:gridCol>
                <a:gridCol w="4298156">
                  <a:extLst>
                    <a:ext uri="{9D8B030D-6E8A-4147-A177-3AD203B41FA5}">
                      <a16:colId xmlns:a16="http://schemas.microsoft.com/office/drawing/2014/main" val="2286496581"/>
                    </a:ext>
                  </a:extLst>
                </a:gridCol>
              </a:tblGrid>
              <a:tr h="370840">
                <a:tc>
                  <a:txBody>
                    <a:bodyPr/>
                    <a:lstStyle/>
                    <a:p>
                      <a:r>
                        <a:rPr lang="es-MX" dirty="0"/>
                        <a:t>Administración tradicional</a:t>
                      </a:r>
                    </a:p>
                  </a:txBody>
                  <a:tcPr/>
                </a:tc>
                <a:tc>
                  <a:txBody>
                    <a:bodyPr/>
                    <a:lstStyle/>
                    <a:p>
                      <a:r>
                        <a:rPr lang="es-MX" dirty="0"/>
                        <a:t>Administración con efectividad.</a:t>
                      </a:r>
                    </a:p>
                  </a:txBody>
                  <a:tcPr/>
                </a:tc>
                <a:extLst>
                  <a:ext uri="{0D108BD9-81ED-4DB2-BD59-A6C34878D82A}">
                    <a16:rowId xmlns:a16="http://schemas.microsoft.com/office/drawing/2014/main" val="112380483"/>
                  </a:ext>
                </a:extLst>
              </a:tr>
              <a:tr h="370840">
                <a:tc>
                  <a:txBody>
                    <a:bodyPr/>
                    <a:lstStyle/>
                    <a:p>
                      <a:r>
                        <a:rPr lang="es-MX" dirty="0"/>
                        <a:t>Control administrativo.</a:t>
                      </a:r>
                    </a:p>
                  </a:txBody>
                  <a:tcPr/>
                </a:tc>
                <a:tc>
                  <a:txBody>
                    <a:bodyPr/>
                    <a:lstStyle/>
                    <a:p>
                      <a:r>
                        <a:rPr lang="es-MX" dirty="0"/>
                        <a:t>Liderazgo</a:t>
                      </a:r>
                    </a:p>
                  </a:txBody>
                  <a:tcPr/>
                </a:tc>
                <a:extLst>
                  <a:ext uri="{0D108BD9-81ED-4DB2-BD59-A6C34878D82A}">
                    <a16:rowId xmlns:a16="http://schemas.microsoft.com/office/drawing/2014/main" val="256232689"/>
                  </a:ext>
                </a:extLst>
              </a:tr>
              <a:tr h="370840">
                <a:tc>
                  <a:txBody>
                    <a:bodyPr/>
                    <a:lstStyle/>
                    <a:p>
                      <a:r>
                        <a:rPr lang="es-MX" dirty="0"/>
                        <a:t>Control/mandato.</a:t>
                      </a:r>
                    </a:p>
                  </a:txBody>
                  <a:tcPr/>
                </a:tc>
                <a:tc>
                  <a:txBody>
                    <a:bodyPr/>
                    <a:lstStyle/>
                    <a:p>
                      <a:r>
                        <a:rPr lang="es-MX" dirty="0"/>
                        <a:t>Compromiso/cooperación</a:t>
                      </a:r>
                    </a:p>
                  </a:txBody>
                  <a:tcPr/>
                </a:tc>
                <a:extLst>
                  <a:ext uri="{0D108BD9-81ED-4DB2-BD59-A6C34878D82A}">
                    <a16:rowId xmlns:a16="http://schemas.microsoft.com/office/drawing/2014/main" val="3969724030"/>
                  </a:ext>
                </a:extLst>
              </a:tr>
              <a:tr h="370840">
                <a:tc>
                  <a:txBody>
                    <a:bodyPr/>
                    <a:lstStyle/>
                    <a:p>
                      <a:r>
                        <a:rPr lang="es-MX" dirty="0"/>
                        <a:t>Individual.</a:t>
                      </a:r>
                    </a:p>
                  </a:txBody>
                  <a:tcPr/>
                </a:tc>
                <a:tc>
                  <a:txBody>
                    <a:bodyPr/>
                    <a:lstStyle/>
                    <a:p>
                      <a:r>
                        <a:rPr lang="es-MX" dirty="0"/>
                        <a:t>En equipo.</a:t>
                      </a:r>
                    </a:p>
                  </a:txBody>
                  <a:tcPr/>
                </a:tc>
                <a:extLst>
                  <a:ext uri="{0D108BD9-81ED-4DB2-BD59-A6C34878D82A}">
                    <a16:rowId xmlns:a16="http://schemas.microsoft.com/office/drawing/2014/main" val="676369930"/>
                  </a:ext>
                </a:extLst>
              </a:tr>
              <a:tr h="370840">
                <a:tc>
                  <a:txBody>
                    <a:bodyPr/>
                    <a:lstStyle/>
                    <a:p>
                      <a:r>
                        <a:rPr lang="es-MX" dirty="0"/>
                        <a:t>Corrección.</a:t>
                      </a:r>
                    </a:p>
                  </a:txBody>
                  <a:tcPr/>
                </a:tc>
                <a:tc>
                  <a:txBody>
                    <a:bodyPr/>
                    <a:lstStyle/>
                    <a:p>
                      <a:r>
                        <a:rPr lang="es-MX" dirty="0"/>
                        <a:t>Prevención.</a:t>
                      </a:r>
                    </a:p>
                  </a:txBody>
                  <a:tcPr/>
                </a:tc>
                <a:extLst>
                  <a:ext uri="{0D108BD9-81ED-4DB2-BD59-A6C34878D82A}">
                    <a16:rowId xmlns:a16="http://schemas.microsoft.com/office/drawing/2014/main" val="3746543393"/>
                  </a:ext>
                </a:extLst>
              </a:tr>
              <a:tr h="370840">
                <a:tc>
                  <a:txBody>
                    <a:bodyPr/>
                    <a:lstStyle/>
                    <a:p>
                      <a:r>
                        <a:rPr lang="es-MX" dirty="0"/>
                        <a:t>Culpa.</a:t>
                      </a:r>
                    </a:p>
                  </a:txBody>
                  <a:tcPr/>
                </a:tc>
                <a:tc>
                  <a:txBody>
                    <a:bodyPr/>
                    <a:lstStyle/>
                    <a:p>
                      <a:r>
                        <a:rPr lang="es-MX" dirty="0"/>
                        <a:t>Ayuda.</a:t>
                      </a:r>
                    </a:p>
                  </a:txBody>
                  <a:tcPr/>
                </a:tc>
                <a:extLst>
                  <a:ext uri="{0D108BD9-81ED-4DB2-BD59-A6C34878D82A}">
                    <a16:rowId xmlns:a16="http://schemas.microsoft.com/office/drawing/2014/main" val="2254011499"/>
                  </a:ext>
                </a:extLst>
              </a:tr>
              <a:tr h="370840">
                <a:tc>
                  <a:txBody>
                    <a:bodyPr/>
                    <a:lstStyle/>
                    <a:p>
                      <a:r>
                        <a:rPr lang="es-MX" dirty="0"/>
                        <a:t>Información es poder.</a:t>
                      </a:r>
                    </a:p>
                  </a:txBody>
                  <a:tcPr/>
                </a:tc>
                <a:tc>
                  <a:txBody>
                    <a:bodyPr/>
                    <a:lstStyle/>
                    <a:p>
                      <a:r>
                        <a:rPr lang="es-MX" dirty="0"/>
                        <a:t>Comunicación/escuchar</a:t>
                      </a:r>
                    </a:p>
                  </a:txBody>
                  <a:tcPr/>
                </a:tc>
                <a:extLst>
                  <a:ext uri="{0D108BD9-81ED-4DB2-BD59-A6C34878D82A}">
                    <a16:rowId xmlns:a16="http://schemas.microsoft.com/office/drawing/2014/main" val="3932974999"/>
                  </a:ext>
                </a:extLst>
              </a:tr>
              <a:tr h="370840">
                <a:tc>
                  <a:txBody>
                    <a:bodyPr/>
                    <a:lstStyle/>
                    <a:p>
                      <a:r>
                        <a:rPr lang="es-MX" dirty="0"/>
                        <a:t>Palabra impresa o hablada.</a:t>
                      </a:r>
                    </a:p>
                  </a:txBody>
                  <a:tcPr/>
                </a:tc>
                <a:tc>
                  <a:txBody>
                    <a:bodyPr/>
                    <a:lstStyle/>
                    <a:p>
                      <a:r>
                        <a:rPr lang="es-MX" dirty="0"/>
                        <a:t>Diagramas/visual.</a:t>
                      </a:r>
                    </a:p>
                  </a:txBody>
                  <a:tcPr/>
                </a:tc>
                <a:extLst>
                  <a:ext uri="{0D108BD9-81ED-4DB2-BD59-A6C34878D82A}">
                    <a16:rowId xmlns:a16="http://schemas.microsoft.com/office/drawing/2014/main" val="2898958707"/>
                  </a:ext>
                </a:extLst>
              </a:tr>
              <a:tr h="370840">
                <a:tc>
                  <a:txBody>
                    <a:bodyPr/>
                    <a:lstStyle/>
                    <a:p>
                      <a:r>
                        <a:rPr lang="es-MX" dirty="0"/>
                        <a:t>Debate/conversación.</a:t>
                      </a:r>
                    </a:p>
                  </a:txBody>
                  <a:tcPr/>
                </a:tc>
                <a:tc>
                  <a:txBody>
                    <a:bodyPr/>
                    <a:lstStyle/>
                    <a:p>
                      <a:r>
                        <a:rPr lang="es-MX" dirty="0"/>
                        <a:t>Planeación/acción.</a:t>
                      </a:r>
                    </a:p>
                  </a:txBody>
                  <a:tcPr/>
                </a:tc>
                <a:extLst>
                  <a:ext uri="{0D108BD9-81ED-4DB2-BD59-A6C34878D82A}">
                    <a16:rowId xmlns:a16="http://schemas.microsoft.com/office/drawing/2014/main" val="735036034"/>
                  </a:ext>
                </a:extLst>
              </a:tr>
            </a:tbl>
          </a:graphicData>
        </a:graphic>
      </p:graphicFrame>
    </p:spTree>
    <p:extLst>
      <p:ext uri="{BB962C8B-B14F-4D97-AF65-F5344CB8AC3E}">
        <p14:creationId xmlns:p14="http://schemas.microsoft.com/office/powerpoint/2010/main" val="5129029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3B46F4-5704-8F2E-440B-CFE3BD502AFE}"/>
              </a:ext>
            </a:extLst>
          </p:cNvPr>
          <p:cNvSpPr>
            <a:spLocks noGrp="1"/>
          </p:cNvSpPr>
          <p:nvPr>
            <p:ph type="title"/>
          </p:nvPr>
        </p:nvSpPr>
        <p:spPr/>
        <p:txBody>
          <a:bodyPr/>
          <a:lstStyle/>
          <a:p>
            <a:r>
              <a:rPr lang="es-MX" dirty="0"/>
              <a:t>Paradigma tradicional vs paradigma nuevo.</a:t>
            </a:r>
          </a:p>
        </p:txBody>
      </p:sp>
      <p:graphicFrame>
        <p:nvGraphicFramePr>
          <p:cNvPr id="4" name="Tabla 4">
            <a:extLst>
              <a:ext uri="{FF2B5EF4-FFF2-40B4-BE49-F238E27FC236}">
                <a16:creationId xmlns:a16="http://schemas.microsoft.com/office/drawing/2014/main" id="{459E309F-756C-AFF5-BF87-BF8249BB466A}"/>
              </a:ext>
            </a:extLst>
          </p:cNvPr>
          <p:cNvGraphicFramePr>
            <a:graphicFrameLocks noGrp="1"/>
          </p:cNvGraphicFramePr>
          <p:nvPr>
            <p:ph idx="1"/>
            <p:extLst>
              <p:ext uri="{D42A27DB-BD31-4B8C-83A1-F6EECF244321}">
                <p14:modId xmlns:p14="http://schemas.microsoft.com/office/powerpoint/2010/main" val="2599275782"/>
              </p:ext>
            </p:extLst>
          </p:nvPr>
        </p:nvGraphicFramePr>
        <p:xfrm>
          <a:off x="677863" y="2160588"/>
          <a:ext cx="8596312" cy="2966720"/>
        </p:xfrm>
        <a:graphic>
          <a:graphicData uri="http://schemas.openxmlformats.org/drawingml/2006/table">
            <a:tbl>
              <a:tblPr firstRow="1" bandRow="1">
                <a:tableStyleId>{5C22544A-7EE6-4342-B048-85BDC9FD1C3A}</a:tableStyleId>
              </a:tblPr>
              <a:tblGrid>
                <a:gridCol w="4298156">
                  <a:extLst>
                    <a:ext uri="{9D8B030D-6E8A-4147-A177-3AD203B41FA5}">
                      <a16:colId xmlns:a16="http://schemas.microsoft.com/office/drawing/2014/main" val="2349114534"/>
                    </a:ext>
                  </a:extLst>
                </a:gridCol>
                <a:gridCol w="4298156">
                  <a:extLst>
                    <a:ext uri="{9D8B030D-6E8A-4147-A177-3AD203B41FA5}">
                      <a16:colId xmlns:a16="http://schemas.microsoft.com/office/drawing/2014/main" val="2286496581"/>
                    </a:ext>
                  </a:extLst>
                </a:gridCol>
              </a:tblGrid>
              <a:tr h="370840">
                <a:tc>
                  <a:txBody>
                    <a:bodyPr/>
                    <a:lstStyle/>
                    <a:p>
                      <a:r>
                        <a:rPr lang="es-MX" dirty="0"/>
                        <a:t>Administración tradicional</a:t>
                      </a:r>
                    </a:p>
                  </a:txBody>
                  <a:tcPr/>
                </a:tc>
                <a:tc>
                  <a:txBody>
                    <a:bodyPr/>
                    <a:lstStyle/>
                    <a:p>
                      <a:r>
                        <a:rPr lang="es-MX" dirty="0"/>
                        <a:t>Administración con efectividad.</a:t>
                      </a:r>
                    </a:p>
                  </a:txBody>
                  <a:tcPr/>
                </a:tc>
                <a:extLst>
                  <a:ext uri="{0D108BD9-81ED-4DB2-BD59-A6C34878D82A}">
                    <a16:rowId xmlns:a16="http://schemas.microsoft.com/office/drawing/2014/main" val="112380483"/>
                  </a:ext>
                </a:extLst>
              </a:tr>
              <a:tr h="370840">
                <a:tc>
                  <a:txBody>
                    <a:bodyPr/>
                    <a:lstStyle/>
                    <a:p>
                      <a:r>
                        <a:rPr lang="es-MX" dirty="0"/>
                        <a:t>Divisiones departamentales.</a:t>
                      </a:r>
                    </a:p>
                  </a:txBody>
                  <a:tcPr/>
                </a:tc>
                <a:tc>
                  <a:txBody>
                    <a:bodyPr/>
                    <a:lstStyle/>
                    <a:p>
                      <a:r>
                        <a:rPr lang="es-MX" dirty="0"/>
                        <a:t>Cooperación.</a:t>
                      </a:r>
                    </a:p>
                  </a:txBody>
                  <a:tcPr/>
                </a:tc>
                <a:extLst>
                  <a:ext uri="{0D108BD9-81ED-4DB2-BD59-A6C34878D82A}">
                    <a16:rowId xmlns:a16="http://schemas.microsoft.com/office/drawing/2014/main" val="256232689"/>
                  </a:ext>
                </a:extLst>
              </a:tr>
              <a:tr h="370840">
                <a:tc>
                  <a:txBody>
                    <a:bodyPr/>
                    <a:lstStyle/>
                    <a:p>
                      <a:r>
                        <a:rPr lang="es-MX" dirty="0"/>
                        <a:t>Rol funcional.</a:t>
                      </a:r>
                    </a:p>
                  </a:txBody>
                  <a:tcPr/>
                </a:tc>
                <a:tc>
                  <a:txBody>
                    <a:bodyPr/>
                    <a:lstStyle/>
                    <a:p>
                      <a:r>
                        <a:rPr lang="es-MX" dirty="0"/>
                        <a:t>Rol sistémico/procesos.</a:t>
                      </a:r>
                    </a:p>
                  </a:txBody>
                  <a:tcPr/>
                </a:tc>
                <a:extLst>
                  <a:ext uri="{0D108BD9-81ED-4DB2-BD59-A6C34878D82A}">
                    <a16:rowId xmlns:a16="http://schemas.microsoft.com/office/drawing/2014/main" val="3969724030"/>
                  </a:ext>
                </a:extLst>
              </a:tr>
              <a:tr h="370840">
                <a:tc>
                  <a:txBody>
                    <a:bodyPr/>
                    <a:lstStyle/>
                    <a:p>
                      <a:r>
                        <a:rPr lang="es-MX" dirty="0"/>
                        <a:t>Mejoramiento de resultados.</a:t>
                      </a:r>
                    </a:p>
                  </a:txBody>
                  <a:tcPr/>
                </a:tc>
                <a:tc>
                  <a:txBody>
                    <a:bodyPr/>
                    <a:lstStyle/>
                    <a:p>
                      <a:r>
                        <a:rPr lang="es-MX" dirty="0"/>
                        <a:t>Administración de procesos.</a:t>
                      </a:r>
                    </a:p>
                  </a:txBody>
                  <a:tcPr/>
                </a:tc>
                <a:extLst>
                  <a:ext uri="{0D108BD9-81ED-4DB2-BD59-A6C34878D82A}">
                    <a16:rowId xmlns:a16="http://schemas.microsoft.com/office/drawing/2014/main" val="676369930"/>
                  </a:ext>
                </a:extLst>
              </a:tr>
              <a:tr h="370840">
                <a:tc>
                  <a:txBody>
                    <a:bodyPr/>
                    <a:lstStyle/>
                    <a:p>
                      <a:r>
                        <a:rPr lang="es-MX" dirty="0"/>
                        <a:t>Opinión.</a:t>
                      </a:r>
                    </a:p>
                  </a:txBody>
                  <a:tcPr/>
                </a:tc>
                <a:tc>
                  <a:txBody>
                    <a:bodyPr/>
                    <a:lstStyle/>
                    <a:p>
                      <a:r>
                        <a:rPr lang="es-MX" dirty="0"/>
                        <a:t>Datos/medición estadística.</a:t>
                      </a:r>
                    </a:p>
                  </a:txBody>
                  <a:tcPr/>
                </a:tc>
                <a:extLst>
                  <a:ext uri="{0D108BD9-81ED-4DB2-BD59-A6C34878D82A}">
                    <a16:rowId xmlns:a16="http://schemas.microsoft.com/office/drawing/2014/main" val="3746543393"/>
                  </a:ext>
                </a:extLst>
              </a:tr>
              <a:tr h="370840">
                <a:tc>
                  <a:txBody>
                    <a:bodyPr/>
                    <a:lstStyle/>
                    <a:p>
                      <a:r>
                        <a:rPr lang="es-MX" dirty="0"/>
                        <a:t>Jefe.</a:t>
                      </a:r>
                    </a:p>
                  </a:txBody>
                  <a:tcPr/>
                </a:tc>
                <a:tc>
                  <a:txBody>
                    <a:bodyPr/>
                    <a:lstStyle/>
                    <a:p>
                      <a:r>
                        <a:rPr lang="es-MX" dirty="0"/>
                        <a:t>Ciudadano.</a:t>
                      </a:r>
                    </a:p>
                  </a:txBody>
                  <a:tcPr/>
                </a:tc>
                <a:extLst>
                  <a:ext uri="{0D108BD9-81ED-4DB2-BD59-A6C34878D82A}">
                    <a16:rowId xmlns:a16="http://schemas.microsoft.com/office/drawing/2014/main" val="2254011499"/>
                  </a:ext>
                </a:extLst>
              </a:tr>
              <a:tr h="370840">
                <a:tc>
                  <a:txBody>
                    <a:bodyPr/>
                    <a:lstStyle/>
                    <a:p>
                      <a:r>
                        <a:rPr lang="es-MX" dirty="0"/>
                        <a:t>Calidad=problema.</a:t>
                      </a:r>
                    </a:p>
                  </a:txBody>
                  <a:tcPr/>
                </a:tc>
                <a:tc>
                  <a:txBody>
                    <a:bodyPr/>
                    <a:lstStyle/>
                    <a:p>
                      <a:r>
                        <a:rPr lang="es-MX" dirty="0"/>
                        <a:t>Calidad=solución.</a:t>
                      </a:r>
                    </a:p>
                  </a:txBody>
                  <a:tcPr/>
                </a:tc>
                <a:extLst>
                  <a:ext uri="{0D108BD9-81ED-4DB2-BD59-A6C34878D82A}">
                    <a16:rowId xmlns:a16="http://schemas.microsoft.com/office/drawing/2014/main" val="3932974999"/>
                  </a:ext>
                </a:extLst>
              </a:tr>
              <a:tr h="370840">
                <a:tc>
                  <a:txBody>
                    <a:bodyPr/>
                    <a:lstStyle/>
                    <a:p>
                      <a:r>
                        <a:rPr lang="es-MX" dirty="0"/>
                        <a:t>Apaga fuegos.</a:t>
                      </a:r>
                    </a:p>
                  </a:txBody>
                  <a:tcPr/>
                </a:tc>
                <a:tc>
                  <a:txBody>
                    <a:bodyPr/>
                    <a:lstStyle/>
                    <a:p>
                      <a:r>
                        <a:rPr lang="es-MX" dirty="0"/>
                        <a:t>Pensamiento futuro/mejora </a:t>
                      </a:r>
                      <a:r>
                        <a:rPr lang="es-MX" dirty="0" err="1"/>
                        <a:t>conctinua</a:t>
                      </a:r>
                      <a:r>
                        <a:rPr lang="es-MX" dirty="0"/>
                        <a:t>.</a:t>
                      </a:r>
                    </a:p>
                  </a:txBody>
                  <a:tcPr/>
                </a:tc>
                <a:extLst>
                  <a:ext uri="{0D108BD9-81ED-4DB2-BD59-A6C34878D82A}">
                    <a16:rowId xmlns:a16="http://schemas.microsoft.com/office/drawing/2014/main" val="2898958707"/>
                  </a:ext>
                </a:extLst>
              </a:tr>
            </a:tbl>
          </a:graphicData>
        </a:graphic>
      </p:graphicFrame>
    </p:spTree>
    <p:extLst>
      <p:ext uri="{BB962C8B-B14F-4D97-AF65-F5344CB8AC3E}">
        <p14:creationId xmlns:p14="http://schemas.microsoft.com/office/powerpoint/2010/main" val="18155399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EC18A061-A8B8-FAF0-CCC8-A01AF96514F5}"/>
              </a:ext>
            </a:extLst>
          </p:cNvPr>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366683" y="708213"/>
            <a:ext cx="6956612" cy="5441576"/>
          </a:xfrm>
          <a:prstGeom prst="rect">
            <a:avLst/>
          </a:prstGeom>
          <a:noFill/>
          <a:ln>
            <a:noFill/>
          </a:ln>
        </p:spPr>
      </p:pic>
    </p:spTree>
    <p:extLst>
      <p:ext uri="{BB962C8B-B14F-4D97-AF65-F5344CB8AC3E}">
        <p14:creationId xmlns:p14="http://schemas.microsoft.com/office/powerpoint/2010/main" val="31907582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F86977-F3E8-D788-5BE9-FA20052AFFE3}"/>
              </a:ext>
            </a:extLst>
          </p:cNvPr>
          <p:cNvSpPr>
            <a:spLocks noGrp="1"/>
          </p:cNvSpPr>
          <p:nvPr>
            <p:ph type="title"/>
          </p:nvPr>
        </p:nvSpPr>
        <p:spPr/>
        <p:txBody>
          <a:bodyPr/>
          <a:lstStyle/>
          <a:p>
            <a:r>
              <a:rPr lang="es-MX" dirty="0"/>
              <a:t>La Nueva Cultura</a:t>
            </a:r>
          </a:p>
        </p:txBody>
      </p:sp>
      <p:sp>
        <p:nvSpPr>
          <p:cNvPr id="3" name="Marcador de contenido 2">
            <a:extLst>
              <a:ext uri="{FF2B5EF4-FFF2-40B4-BE49-F238E27FC236}">
                <a16:creationId xmlns:a16="http://schemas.microsoft.com/office/drawing/2014/main" id="{05B1A04E-8509-A23C-A9CF-81EF1ADE15C9}"/>
              </a:ext>
            </a:extLst>
          </p:cNvPr>
          <p:cNvSpPr>
            <a:spLocks noGrp="1"/>
          </p:cNvSpPr>
          <p:nvPr>
            <p:ph idx="1"/>
          </p:nvPr>
        </p:nvSpPr>
        <p:spPr/>
        <p:txBody>
          <a:bodyPr/>
          <a:lstStyle/>
          <a:p>
            <a:pPr algn="just"/>
            <a:r>
              <a:rPr lang="es-MX" sz="2000" dirty="0"/>
              <a:t>Liderazgo transformador.</a:t>
            </a:r>
          </a:p>
          <a:p>
            <a:pPr algn="just"/>
            <a:r>
              <a:rPr lang="es-MX" sz="2000" dirty="0"/>
              <a:t>Equipos efectivos de trabajo.</a:t>
            </a:r>
          </a:p>
          <a:p>
            <a:pPr algn="just"/>
            <a:r>
              <a:rPr lang="es-MX" sz="2000" dirty="0" err="1"/>
              <a:t>Re-ingeniería</a:t>
            </a:r>
            <a:r>
              <a:rPr lang="es-MX" sz="2000" dirty="0"/>
              <a:t> y administración de procesos.</a:t>
            </a:r>
          </a:p>
          <a:p>
            <a:pPr algn="just"/>
            <a:r>
              <a:rPr lang="es-MX" sz="2000" dirty="0"/>
              <a:t>Herramientas administrativas y estadísticas para la calidad.</a:t>
            </a:r>
          </a:p>
          <a:p>
            <a:pPr algn="just"/>
            <a:r>
              <a:rPr lang="es-MX" sz="2000" dirty="0"/>
              <a:t>Enfoque (externo e interno) hacia la satisfacción de la comunidad y del empleado público. </a:t>
            </a:r>
          </a:p>
          <a:p>
            <a:endParaRPr lang="es-MX" dirty="0"/>
          </a:p>
        </p:txBody>
      </p:sp>
    </p:spTree>
    <p:extLst>
      <p:ext uri="{BB962C8B-B14F-4D97-AF65-F5344CB8AC3E}">
        <p14:creationId xmlns:p14="http://schemas.microsoft.com/office/powerpoint/2010/main" val="29981441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14E991A-00F8-C277-8260-7466C6830701}"/>
              </a:ext>
            </a:extLst>
          </p:cNvPr>
          <p:cNvSpPr>
            <a:spLocks noGrp="1"/>
          </p:cNvSpPr>
          <p:nvPr>
            <p:ph type="title"/>
          </p:nvPr>
        </p:nvSpPr>
        <p:spPr/>
        <p:txBody>
          <a:bodyPr/>
          <a:lstStyle/>
          <a:p>
            <a:r>
              <a:rPr lang="es-MX" dirty="0"/>
              <a:t>Filosofía y valores.</a:t>
            </a:r>
          </a:p>
        </p:txBody>
      </p:sp>
      <p:pic>
        <p:nvPicPr>
          <p:cNvPr id="8" name="Marcador de contenido 7">
            <a:extLst>
              <a:ext uri="{FF2B5EF4-FFF2-40B4-BE49-F238E27FC236}">
                <a16:creationId xmlns:a16="http://schemas.microsoft.com/office/drawing/2014/main" id="{DDF92C94-FC93-9FBB-7EF3-E833F8BED943}"/>
              </a:ext>
            </a:extLst>
          </p:cNvPr>
          <p:cNvPicPr>
            <a:picLocks noGrp="1"/>
          </p:cNvPicPr>
          <p:nvPr>
            <p:ph idx="1"/>
          </p:nvPr>
        </p:nvPicPr>
        <p:blipFill>
          <a:blip r:embed="rId2" r:link="rId3">
            <a:extLst>
              <a:ext uri="{28A0092B-C50C-407E-A947-70E740481C1C}">
                <a14:useLocalDpi xmlns:a14="http://schemas.microsoft.com/office/drawing/2010/main" val="0"/>
              </a:ext>
            </a:extLst>
          </a:blip>
          <a:srcRect/>
          <a:stretch>
            <a:fillRect/>
          </a:stretch>
        </p:blipFill>
        <p:spPr bwMode="auto">
          <a:xfrm>
            <a:off x="2329132" y="2449902"/>
            <a:ext cx="5978106" cy="3592123"/>
          </a:xfrm>
          <a:prstGeom prst="rect">
            <a:avLst/>
          </a:prstGeom>
          <a:noFill/>
          <a:ln>
            <a:noFill/>
          </a:ln>
        </p:spPr>
      </p:pic>
    </p:spTree>
    <p:extLst>
      <p:ext uri="{BB962C8B-B14F-4D97-AF65-F5344CB8AC3E}">
        <p14:creationId xmlns:p14="http://schemas.microsoft.com/office/powerpoint/2010/main" val="39178699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A19EA00-5318-6E35-E8C5-564D8C9E8B17}"/>
              </a:ext>
            </a:extLst>
          </p:cNvPr>
          <p:cNvSpPr>
            <a:spLocks noGrp="1"/>
          </p:cNvSpPr>
          <p:nvPr>
            <p:ph type="title"/>
          </p:nvPr>
        </p:nvSpPr>
        <p:spPr/>
        <p:txBody>
          <a:bodyPr/>
          <a:lstStyle/>
          <a:p>
            <a:r>
              <a:rPr lang="es-MX" dirty="0"/>
              <a:t>La Administración Pública como Derecho Humano.</a:t>
            </a:r>
          </a:p>
        </p:txBody>
      </p:sp>
      <p:sp>
        <p:nvSpPr>
          <p:cNvPr id="3" name="Marcador de contenido 2">
            <a:extLst>
              <a:ext uri="{FF2B5EF4-FFF2-40B4-BE49-F238E27FC236}">
                <a16:creationId xmlns:a16="http://schemas.microsoft.com/office/drawing/2014/main" id="{D9D6BEB6-19D9-1317-8257-87A1F7CC2DCD}"/>
              </a:ext>
            </a:extLst>
          </p:cNvPr>
          <p:cNvSpPr>
            <a:spLocks noGrp="1"/>
          </p:cNvSpPr>
          <p:nvPr>
            <p:ph idx="1"/>
          </p:nvPr>
        </p:nvSpPr>
        <p:spPr/>
        <p:txBody>
          <a:bodyPr/>
          <a:lstStyle/>
          <a:p>
            <a:pPr algn="just"/>
            <a:r>
              <a:rPr lang="es-MX" dirty="0"/>
              <a:t>Se reconoce en la persona el estatus de ciudadano frente a la AP.</a:t>
            </a:r>
          </a:p>
          <a:p>
            <a:pPr algn="just"/>
            <a:r>
              <a:rPr lang="es-MX" dirty="0"/>
              <a:t>Los ciudadanos dejan de ser pasivos y solo ser receptores de los beneficios del estado y de los precarios bienes y servicios públicos, es un protagonista activo en los asuntos de interés general.</a:t>
            </a:r>
          </a:p>
          <a:p>
            <a:pPr algn="just"/>
            <a:r>
              <a:rPr lang="es-MX" dirty="0"/>
              <a:t>El ser humano es portador de derechos inherentes a él. Los derechos humanos son un avance no solo jurídico, sino también filosófico y cultural. </a:t>
            </a:r>
          </a:p>
          <a:p>
            <a:pPr algn="just"/>
            <a:r>
              <a:rPr lang="es-MX" dirty="0"/>
              <a:t>Dentro de esos derechos se encuentra el derecho a una buena AP.</a:t>
            </a:r>
          </a:p>
          <a:p>
            <a:pPr algn="just"/>
            <a:r>
              <a:rPr lang="es-MX" dirty="0"/>
              <a:t>Todo pueblo tiene derecho a la libre determinación, a su desarrollo y a que sus gobernantes y servidores públicos cumplan debidamente sus funciones.</a:t>
            </a:r>
          </a:p>
        </p:txBody>
      </p:sp>
    </p:spTree>
    <p:extLst>
      <p:ext uri="{BB962C8B-B14F-4D97-AF65-F5344CB8AC3E}">
        <p14:creationId xmlns:p14="http://schemas.microsoft.com/office/powerpoint/2010/main" val="413898777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55F2F2-701E-F94E-88BE-53A9B764E54A}"/>
              </a:ext>
            </a:extLst>
          </p:cNvPr>
          <p:cNvSpPr>
            <a:spLocks noGrp="1"/>
          </p:cNvSpPr>
          <p:nvPr>
            <p:ph type="title"/>
          </p:nvPr>
        </p:nvSpPr>
        <p:spPr/>
        <p:txBody>
          <a:bodyPr/>
          <a:lstStyle/>
          <a:p>
            <a:r>
              <a:rPr lang="es-MX" dirty="0"/>
              <a:t>Debido ejercicio del poder público.</a:t>
            </a:r>
          </a:p>
        </p:txBody>
      </p:sp>
      <p:sp>
        <p:nvSpPr>
          <p:cNvPr id="3" name="Marcador de contenido 2">
            <a:extLst>
              <a:ext uri="{FF2B5EF4-FFF2-40B4-BE49-F238E27FC236}">
                <a16:creationId xmlns:a16="http://schemas.microsoft.com/office/drawing/2014/main" id="{3845B8AC-3076-82D2-BE86-55DC56DC5D64}"/>
              </a:ext>
            </a:extLst>
          </p:cNvPr>
          <p:cNvSpPr>
            <a:spLocks noGrp="1"/>
          </p:cNvSpPr>
          <p:nvPr>
            <p:ph idx="1"/>
          </p:nvPr>
        </p:nvSpPr>
        <p:spPr/>
        <p:txBody>
          <a:bodyPr/>
          <a:lstStyle/>
          <a:p>
            <a:r>
              <a:rPr lang="es-MX" dirty="0"/>
              <a:t>La AP debe ejercer el poder político:</a:t>
            </a:r>
          </a:p>
          <a:p>
            <a:pPr lvl="1">
              <a:buFont typeface="Wingdings" panose="05000000000000000000" pitchFamily="2" charset="2"/>
              <a:buChar char="§"/>
            </a:pPr>
            <a:r>
              <a:rPr lang="es-MX" dirty="0"/>
              <a:t>De manera plural,</a:t>
            </a:r>
          </a:p>
          <a:p>
            <a:pPr lvl="1">
              <a:buFont typeface="Wingdings" panose="05000000000000000000" pitchFamily="2" charset="2"/>
              <a:buChar char="§"/>
            </a:pPr>
            <a:r>
              <a:rPr lang="es-MX" dirty="0"/>
              <a:t>Moderada, </a:t>
            </a:r>
          </a:p>
          <a:p>
            <a:pPr lvl="1">
              <a:buFont typeface="Wingdings" panose="05000000000000000000" pitchFamily="2" charset="2"/>
              <a:buChar char="§"/>
            </a:pPr>
            <a:r>
              <a:rPr lang="es-MX" dirty="0"/>
              <a:t>equilibrada,</a:t>
            </a:r>
          </a:p>
          <a:p>
            <a:pPr lvl="1">
              <a:buFont typeface="Wingdings" panose="05000000000000000000" pitchFamily="2" charset="2"/>
              <a:buChar char="§"/>
            </a:pPr>
            <a:r>
              <a:rPr lang="es-MX" dirty="0"/>
              <a:t>Realista,</a:t>
            </a:r>
          </a:p>
          <a:p>
            <a:pPr lvl="1">
              <a:buFont typeface="Wingdings" panose="05000000000000000000" pitchFamily="2" charset="2"/>
              <a:buChar char="§"/>
            </a:pPr>
            <a:r>
              <a:rPr lang="es-MX" dirty="0"/>
              <a:t>Eficaz, eficiente, </a:t>
            </a:r>
          </a:p>
          <a:p>
            <a:pPr lvl="1">
              <a:buFont typeface="Wingdings" panose="05000000000000000000" pitchFamily="2" charset="2"/>
              <a:buChar char="§"/>
            </a:pPr>
            <a:r>
              <a:rPr lang="es-MX" dirty="0"/>
              <a:t>Socialmente sensible.</a:t>
            </a:r>
          </a:p>
          <a:p>
            <a:pPr lvl="1">
              <a:buFont typeface="Wingdings" panose="05000000000000000000" pitchFamily="2" charset="2"/>
              <a:buChar char="§"/>
            </a:pPr>
            <a:r>
              <a:rPr lang="es-MX" dirty="0"/>
              <a:t>Cooperativa,</a:t>
            </a:r>
          </a:p>
          <a:p>
            <a:pPr lvl="1">
              <a:buFont typeface="Wingdings" panose="05000000000000000000" pitchFamily="2" charset="2"/>
              <a:buChar char="§"/>
            </a:pPr>
            <a:r>
              <a:rPr lang="es-MX" dirty="0"/>
              <a:t>Atenta a la opinión pública y a los ciudadanos.</a:t>
            </a:r>
          </a:p>
        </p:txBody>
      </p:sp>
    </p:spTree>
    <p:extLst>
      <p:ext uri="{BB962C8B-B14F-4D97-AF65-F5344CB8AC3E}">
        <p14:creationId xmlns:p14="http://schemas.microsoft.com/office/powerpoint/2010/main" val="29181807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C69B952-A093-5D85-1052-2908852C846C}"/>
              </a:ext>
            </a:extLst>
          </p:cNvPr>
          <p:cNvSpPr>
            <a:spLocks noGrp="1"/>
          </p:cNvSpPr>
          <p:nvPr>
            <p:ph type="title"/>
          </p:nvPr>
        </p:nvSpPr>
        <p:spPr/>
        <p:txBody>
          <a:bodyPr/>
          <a:lstStyle/>
          <a:p>
            <a:r>
              <a:rPr lang="es-MX" dirty="0"/>
              <a:t>Principios rectores a la buena AP.</a:t>
            </a:r>
          </a:p>
        </p:txBody>
      </p:sp>
      <p:sp>
        <p:nvSpPr>
          <p:cNvPr id="3" name="Marcador de contenido 2">
            <a:extLst>
              <a:ext uri="{FF2B5EF4-FFF2-40B4-BE49-F238E27FC236}">
                <a16:creationId xmlns:a16="http://schemas.microsoft.com/office/drawing/2014/main" id="{7E0E74F7-8F7E-4491-EE1A-7BFBC2A9B8A3}"/>
              </a:ext>
            </a:extLst>
          </p:cNvPr>
          <p:cNvSpPr>
            <a:spLocks noGrp="1"/>
          </p:cNvSpPr>
          <p:nvPr>
            <p:ph idx="1"/>
          </p:nvPr>
        </p:nvSpPr>
        <p:spPr/>
        <p:txBody>
          <a:bodyPr/>
          <a:lstStyle/>
          <a:p>
            <a:r>
              <a:rPr lang="es-MX" dirty="0"/>
              <a:t>Servicio objetivo: atender los asuntos de interés general de manera adecuada, objetiva, equitativa y en un plazo determinado y breve.</a:t>
            </a:r>
          </a:p>
          <a:p>
            <a:r>
              <a:rPr lang="es-MX" dirty="0"/>
              <a:t>De racionalidad; de igualdad de trato; </a:t>
            </a:r>
          </a:p>
          <a:p>
            <a:r>
              <a:rPr lang="es-MX" dirty="0"/>
              <a:t>De eficacia y racionalidad; </a:t>
            </a:r>
          </a:p>
          <a:p>
            <a:r>
              <a:rPr lang="es-MX" dirty="0"/>
              <a:t>De Evaluación y de ética en el servicio; </a:t>
            </a:r>
          </a:p>
          <a:p>
            <a:r>
              <a:rPr lang="es-MX" dirty="0"/>
              <a:t>De imparcialidad e independencia.</a:t>
            </a:r>
          </a:p>
          <a:p>
            <a:r>
              <a:rPr lang="es-MX" dirty="0"/>
              <a:t>Celeridad y transparencia, </a:t>
            </a:r>
          </a:p>
          <a:p>
            <a:r>
              <a:rPr lang="es-MX" dirty="0"/>
              <a:t>La buena AP se eleva como un DH, porque las instituciones que representan no son de los políticos o de los funcionarios que la ejercen, si no que son de todos y cada uno de los ciudadanos.</a:t>
            </a:r>
          </a:p>
        </p:txBody>
      </p:sp>
    </p:spTree>
    <p:extLst>
      <p:ext uri="{BB962C8B-B14F-4D97-AF65-F5344CB8AC3E}">
        <p14:creationId xmlns:p14="http://schemas.microsoft.com/office/powerpoint/2010/main" val="38380713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ECB269-EA40-4469-B1A8-E6FD0675FBF1}"/>
              </a:ext>
            </a:extLst>
          </p:cNvPr>
          <p:cNvSpPr>
            <a:spLocks noGrp="1"/>
          </p:cNvSpPr>
          <p:nvPr>
            <p:ph type="title"/>
          </p:nvPr>
        </p:nvSpPr>
        <p:spPr/>
        <p:txBody>
          <a:bodyPr/>
          <a:lstStyle/>
          <a:p>
            <a:r>
              <a:rPr lang="es-MX" dirty="0"/>
              <a:t>Proceso de Administración de Recursos Humanos en el Sector Público y Privado</a:t>
            </a:r>
          </a:p>
        </p:txBody>
      </p:sp>
      <p:sp>
        <p:nvSpPr>
          <p:cNvPr id="3" name="Marcador de contenido 2">
            <a:extLst>
              <a:ext uri="{FF2B5EF4-FFF2-40B4-BE49-F238E27FC236}">
                <a16:creationId xmlns:a16="http://schemas.microsoft.com/office/drawing/2014/main" id="{3D67F713-D863-4C3B-AF7D-CF3C4F67B9BE}"/>
              </a:ext>
            </a:extLst>
          </p:cNvPr>
          <p:cNvSpPr>
            <a:spLocks noGrp="1"/>
          </p:cNvSpPr>
          <p:nvPr>
            <p:ph idx="1"/>
          </p:nvPr>
        </p:nvSpPr>
        <p:spPr/>
        <p:txBody>
          <a:bodyPr/>
          <a:lstStyle/>
          <a:p>
            <a:pPr algn="just"/>
            <a:r>
              <a:rPr lang="es-MX" sz="2000" b="1" dirty="0"/>
              <a:t>¿QUÉ ES UN “RECURSO HUMANO”?</a:t>
            </a:r>
            <a:r>
              <a:rPr lang="es-MX" sz="2000" dirty="0"/>
              <a:t>. Se trata de todas las personas que conforman una organización, que con su trabajo y esfuerzo la llevan adelante a través del logro de metas propuestas para su funcionamiento. </a:t>
            </a:r>
          </a:p>
          <a:p>
            <a:pPr algn="just"/>
            <a:r>
              <a:rPr lang="es-MX" sz="2000" b="1" dirty="0"/>
              <a:t>La Administración de Recursos Humanos</a:t>
            </a:r>
            <a:r>
              <a:rPr lang="es-MX" sz="2000" dirty="0"/>
              <a:t>, pues, consiste en la planeación, organización, desarrollo y coordinación de ese capital humano dentro de la organización, buscando promover el desempeño eficiente del personal de la misma.</a:t>
            </a:r>
          </a:p>
          <a:p>
            <a:endParaRPr lang="es-MX" dirty="0"/>
          </a:p>
        </p:txBody>
      </p:sp>
    </p:spTree>
    <p:extLst>
      <p:ext uri="{BB962C8B-B14F-4D97-AF65-F5344CB8AC3E}">
        <p14:creationId xmlns:p14="http://schemas.microsoft.com/office/powerpoint/2010/main" val="851643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7A5577-71A2-44A0-985F-48B556C8E010}"/>
              </a:ext>
            </a:extLst>
          </p:cNvPr>
          <p:cNvSpPr>
            <a:spLocks noGrp="1"/>
          </p:cNvSpPr>
          <p:nvPr>
            <p:ph type="title"/>
          </p:nvPr>
        </p:nvSpPr>
        <p:spPr/>
        <p:txBody>
          <a:bodyPr/>
          <a:lstStyle/>
          <a:p>
            <a:r>
              <a:rPr lang="es-ES" dirty="0"/>
              <a:t>Administración pública y privada.</a:t>
            </a:r>
            <a:endParaRPr lang="es-MX" dirty="0"/>
          </a:p>
        </p:txBody>
      </p:sp>
      <p:sp>
        <p:nvSpPr>
          <p:cNvPr id="3" name="Marcador de contenido 2">
            <a:extLst>
              <a:ext uri="{FF2B5EF4-FFF2-40B4-BE49-F238E27FC236}">
                <a16:creationId xmlns:a16="http://schemas.microsoft.com/office/drawing/2014/main" id="{0BCB48E7-9F5B-4307-9385-6B95B00704F7}"/>
              </a:ext>
            </a:extLst>
          </p:cNvPr>
          <p:cNvSpPr>
            <a:spLocks noGrp="1"/>
          </p:cNvSpPr>
          <p:nvPr>
            <p:ph idx="1"/>
          </p:nvPr>
        </p:nvSpPr>
        <p:spPr/>
        <p:txBody>
          <a:bodyPr/>
          <a:lstStyle/>
          <a:p>
            <a:endParaRPr lang="es-ES" b="1" dirty="0"/>
          </a:p>
          <a:p>
            <a:pPr algn="just"/>
            <a:r>
              <a:rPr lang="es-ES" sz="2400" b="1" dirty="0"/>
              <a:t>Administración privada: </a:t>
            </a:r>
            <a:r>
              <a:rPr lang="es-ES" sz="2400" dirty="0"/>
              <a:t>es receptiva a la aplicación de nuevas teorías en el manejo del personal en aras de alcanzar la competitividad de la compañía.</a:t>
            </a:r>
          </a:p>
          <a:p>
            <a:pPr algn="just"/>
            <a:endParaRPr lang="es-ES" sz="2400" dirty="0"/>
          </a:p>
          <a:p>
            <a:pPr algn="just"/>
            <a:r>
              <a:rPr lang="es-ES" sz="2400" b="1" dirty="0"/>
              <a:t>Administración pública: </a:t>
            </a:r>
            <a:r>
              <a:rPr lang="es-ES" sz="2400" dirty="0"/>
              <a:t>está en un proceso obsoleto de selección y ubicación de puestos, que obedece en gran medida a demandas sindicales, clientelismo político e inclusive de corrupción</a:t>
            </a:r>
            <a:endParaRPr lang="es-MX" sz="2400" dirty="0"/>
          </a:p>
        </p:txBody>
      </p:sp>
    </p:spTree>
    <p:extLst>
      <p:ext uri="{BB962C8B-B14F-4D97-AF65-F5344CB8AC3E}">
        <p14:creationId xmlns:p14="http://schemas.microsoft.com/office/powerpoint/2010/main" val="3486795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867F757-99E6-4A4C-A317-01D15DF60E22}"/>
              </a:ext>
            </a:extLst>
          </p:cNvPr>
          <p:cNvSpPr>
            <a:spLocks noGrp="1"/>
          </p:cNvSpPr>
          <p:nvPr>
            <p:ph type="title"/>
          </p:nvPr>
        </p:nvSpPr>
        <p:spPr/>
        <p:txBody>
          <a:bodyPr/>
          <a:lstStyle/>
          <a:p>
            <a:r>
              <a:rPr lang="es-ES" dirty="0"/>
              <a:t>Administración Pública.</a:t>
            </a:r>
            <a:endParaRPr lang="es-MX" dirty="0"/>
          </a:p>
        </p:txBody>
      </p:sp>
      <p:sp>
        <p:nvSpPr>
          <p:cNvPr id="3" name="Marcador de contenido 2">
            <a:extLst>
              <a:ext uri="{FF2B5EF4-FFF2-40B4-BE49-F238E27FC236}">
                <a16:creationId xmlns:a16="http://schemas.microsoft.com/office/drawing/2014/main" id="{5B4E25C8-79B9-49D8-9B33-F38E155CB1D1}"/>
              </a:ext>
            </a:extLst>
          </p:cNvPr>
          <p:cNvSpPr>
            <a:spLocks noGrp="1"/>
          </p:cNvSpPr>
          <p:nvPr>
            <p:ph idx="1"/>
          </p:nvPr>
        </p:nvSpPr>
        <p:spPr>
          <a:xfrm>
            <a:off x="809896" y="1930400"/>
            <a:ext cx="8475233" cy="4130766"/>
          </a:xfrm>
        </p:spPr>
        <p:txBody>
          <a:bodyPr>
            <a:noAutofit/>
          </a:bodyPr>
          <a:lstStyle/>
          <a:p>
            <a:pPr algn="just"/>
            <a:r>
              <a:rPr lang="es-MX" sz="2000" dirty="0"/>
              <a:t>Organizaciones regidas por el Estado, donde un trabajador que labora para estos organismos administrativos, mediante los cuales el Estado cumple sus funciones, le estaría trabajando al </a:t>
            </a:r>
            <a:r>
              <a:rPr lang="es-MX" sz="2000" b="1" dirty="0"/>
              <a:t>Estado</a:t>
            </a:r>
            <a:r>
              <a:rPr lang="es-MX" sz="2000" dirty="0"/>
              <a:t>. El sector público es el conjunto de instituciones para cumplir la política o voluntad expresada en las leyes del país.</a:t>
            </a:r>
          </a:p>
          <a:p>
            <a:pPr algn="just"/>
            <a:endParaRPr lang="es-MX" sz="2000" dirty="0"/>
          </a:p>
          <a:p>
            <a:pPr algn="just"/>
            <a:r>
              <a:rPr lang="es-MX" sz="2000" dirty="0"/>
              <a:t>Esta clasificación incluye dentro del sector público: El poder legislativo, poder ejecutivo, poder judicial y organismos públicos autónomos, instituciones, empresas y personas que realizan alguna actividad económica en nombre del Estado y que se encuentran representadas por el mismo, es decir, que abarca todas aquellas actividades que el Estado (Administración local y central) posee o controla</a:t>
            </a:r>
          </a:p>
        </p:txBody>
      </p:sp>
    </p:spTree>
    <p:extLst>
      <p:ext uri="{BB962C8B-B14F-4D97-AF65-F5344CB8AC3E}">
        <p14:creationId xmlns:p14="http://schemas.microsoft.com/office/powerpoint/2010/main" val="1511639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0828BD6-9FC5-4A33-9CF9-D67ABD17CA2D}"/>
              </a:ext>
            </a:extLst>
          </p:cNvPr>
          <p:cNvSpPr>
            <a:spLocks noGrp="1"/>
          </p:cNvSpPr>
          <p:nvPr>
            <p:ph type="title"/>
          </p:nvPr>
        </p:nvSpPr>
        <p:spPr/>
        <p:txBody>
          <a:bodyPr/>
          <a:lstStyle/>
          <a:p>
            <a:r>
              <a:rPr lang="es-ES" dirty="0"/>
              <a:t>Administración Privada.</a:t>
            </a:r>
            <a:endParaRPr lang="es-MX" dirty="0"/>
          </a:p>
        </p:txBody>
      </p:sp>
      <p:sp>
        <p:nvSpPr>
          <p:cNvPr id="3" name="Marcador de contenido 2">
            <a:extLst>
              <a:ext uri="{FF2B5EF4-FFF2-40B4-BE49-F238E27FC236}">
                <a16:creationId xmlns:a16="http://schemas.microsoft.com/office/drawing/2014/main" id="{E7B9C2B3-21EE-43B2-88CB-273086BC99C1}"/>
              </a:ext>
            </a:extLst>
          </p:cNvPr>
          <p:cNvSpPr>
            <a:spLocks noGrp="1"/>
          </p:cNvSpPr>
          <p:nvPr>
            <p:ph idx="1"/>
          </p:nvPr>
        </p:nvSpPr>
        <p:spPr/>
        <p:txBody>
          <a:bodyPr/>
          <a:lstStyle/>
          <a:p>
            <a:pPr algn="just"/>
            <a:r>
              <a:rPr lang="es-MX" b="1" dirty="0"/>
              <a:t>El sector privado </a:t>
            </a:r>
            <a:r>
              <a:rPr lang="es-MX" dirty="0"/>
              <a:t>que se contrapone al sector público es aquella parte de la economía que busca el </a:t>
            </a:r>
            <a:r>
              <a:rPr lang="es-MX" b="1" dirty="0"/>
              <a:t>ánimo de lucro </a:t>
            </a:r>
            <a:r>
              <a:rPr lang="es-MX" dirty="0"/>
              <a:t>en su actividad y que no está controlada por el Estado. Una empresa privada es una empresa comercial que es propiedad de inversores privados, no gubernamentales, accionistas o propietarios (generalmente en conjunto, pero puede ser propiedad de una sola persona).</a:t>
            </a:r>
          </a:p>
          <a:p>
            <a:pPr algn="just"/>
            <a:r>
              <a:rPr lang="es-MX" dirty="0"/>
              <a:t>En la administración privada todos los procesos, incluyendo el de administración de recursos humanos, </a:t>
            </a:r>
            <a:r>
              <a:rPr lang="es-MX" b="1" dirty="0"/>
              <a:t>responde a las necesidades y reglas de la organización, mientras que en el público es el Estado y sus políticas quienes los regulan.</a:t>
            </a:r>
          </a:p>
        </p:txBody>
      </p:sp>
    </p:spTree>
    <p:extLst>
      <p:ext uri="{BB962C8B-B14F-4D97-AF65-F5344CB8AC3E}">
        <p14:creationId xmlns:p14="http://schemas.microsoft.com/office/powerpoint/2010/main" val="1760827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473CC20-5FCA-4F58-9CE1-535821F1C0F3}"/>
              </a:ext>
            </a:extLst>
          </p:cNvPr>
          <p:cNvSpPr>
            <a:spLocks noGrp="1"/>
          </p:cNvSpPr>
          <p:nvPr>
            <p:ph type="title"/>
          </p:nvPr>
        </p:nvSpPr>
        <p:spPr/>
        <p:txBody>
          <a:bodyPr/>
          <a:lstStyle/>
          <a:p>
            <a:r>
              <a:rPr lang="es-ES" dirty="0"/>
              <a:t>Recurso Humano vs Capital humano</a:t>
            </a:r>
            <a:endParaRPr lang="es-MX" dirty="0"/>
          </a:p>
        </p:txBody>
      </p:sp>
      <p:sp>
        <p:nvSpPr>
          <p:cNvPr id="3" name="Marcador de contenido 2">
            <a:extLst>
              <a:ext uri="{FF2B5EF4-FFF2-40B4-BE49-F238E27FC236}">
                <a16:creationId xmlns:a16="http://schemas.microsoft.com/office/drawing/2014/main" id="{161C96D9-7A16-4825-859F-E019977B04FF}"/>
              </a:ext>
            </a:extLst>
          </p:cNvPr>
          <p:cNvSpPr>
            <a:spLocks noGrp="1"/>
          </p:cNvSpPr>
          <p:nvPr>
            <p:ph idx="1"/>
          </p:nvPr>
        </p:nvSpPr>
        <p:spPr/>
        <p:txBody>
          <a:bodyPr/>
          <a:lstStyle/>
          <a:p>
            <a:pPr algn="just"/>
            <a:r>
              <a:rPr lang="es-ES" sz="2000" dirty="0"/>
              <a:t>Es el capital de gente, de talentos y de competencias. La competencia de una persona es la capacidad de actuar en diversas situaciones para crear activos, tanto tangibles como intangibles.</a:t>
            </a:r>
          </a:p>
          <a:p>
            <a:pPr algn="just"/>
            <a:r>
              <a:rPr lang="es-ES" sz="2000" dirty="0"/>
              <a:t>El capital humano está constituido básicamente por los talentos y competencias de las personas.</a:t>
            </a:r>
          </a:p>
          <a:p>
            <a:pPr algn="just"/>
            <a:r>
              <a:rPr lang="es-ES" sz="1600" dirty="0">
                <a:solidFill>
                  <a:prstClr val="black">
                    <a:lumMod val="75000"/>
                    <a:lumOff val="25000"/>
                  </a:prstClr>
                </a:solidFill>
              </a:rPr>
              <a:t>Chiavenato (2007)</a:t>
            </a:r>
          </a:p>
          <a:p>
            <a:pPr algn="just"/>
            <a:endParaRPr lang="es-ES" dirty="0">
              <a:solidFill>
                <a:prstClr val="black">
                  <a:lumMod val="75000"/>
                  <a:lumOff val="25000"/>
                </a:prstClr>
              </a:solidFill>
            </a:endParaRPr>
          </a:p>
        </p:txBody>
      </p:sp>
    </p:spTree>
    <p:extLst>
      <p:ext uri="{BB962C8B-B14F-4D97-AF65-F5344CB8AC3E}">
        <p14:creationId xmlns:p14="http://schemas.microsoft.com/office/powerpoint/2010/main" val="1393412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409767-D209-46D2-A5D0-BA11F8FAB492}"/>
              </a:ext>
            </a:extLst>
          </p:cNvPr>
          <p:cNvSpPr>
            <a:spLocks noGrp="1"/>
          </p:cNvSpPr>
          <p:nvPr>
            <p:ph type="title"/>
          </p:nvPr>
        </p:nvSpPr>
        <p:spPr/>
        <p:txBody>
          <a:bodyPr/>
          <a:lstStyle/>
          <a:p>
            <a:r>
              <a:rPr lang="es-ES" dirty="0"/>
              <a:t>Capital intelectual</a:t>
            </a:r>
            <a:endParaRPr lang="es-MX" dirty="0"/>
          </a:p>
        </p:txBody>
      </p:sp>
      <p:sp>
        <p:nvSpPr>
          <p:cNvPr id="3" name="Marcador de contenido 2">
            <a:extLst>
              <a:ext uri="{FF2B5EF4-FFF2-40B4-BE49-F238E27FC236}">
                <a16:creationId xmlns:a16="http://schemas.microsoft.com/office/drawing/2014/main" id="{0C3D296A-D6E4-49B7-810F-38A90E4C521A}"/>
              </a:ext>
            </a:extLst>
          </p:cNvPr>
          <p:cNvSpPr>
            <a:spLocks noGrp="1"/>
          </p:cNvSpPr>
          <p:nvPr>
            <p:ph idx="1"/>
          </p:nvPr>
        </p:nvSpPr>
        <p:spPr/>
        <p:txBody>
          <a:bodyPr/>
          <a:lstStyle/>
          <a:p>
            <a:pPr algn="just"/>
            <a:r>
              <a:rPr lang="es-ES" sz="2000" dirty="0"/>
              <a:t>Para los teóricos de esta nueva era de la administración de recursos humanos, el hecho de definir y considerar dentro de una compañía el capital intelectual significa, </a:t>
            </a:r>
            <a:r>
              <a:rPr lang="es-ES" sz="2000" b="1" dirty="0"/>
              <a:t>romper paradigmas de creación de riqueza o ganancias.</a:t>
            </a:r>
          </a:p>
          <a:p>
            <a:pPr algn="just"/>
            <a:endParaRPr lang="es-ES" sz="2000" dirty="0"/>
          </a:p>
          <a:p>
            <a:pPr lvl="0" algn="just">
              <a:buClr>
                <a:srgbClr val="90C226"/>
              </a:buClr>
            </a:pPr>
            <a:r>
              <a:rPr lang="es-ES" sz="2000" dirty="0">
                <a:solidFill>
                  <a:prstClr val="black">
                    <a:lumMod val="75000"/>
                    <a:lumOff val="25000"/>
                  </a:prstClr>
                </a:solidFill>
              </a:rPr>
              <a:t>Es un lenguaje que marca las pautas de pensamiento, habla y acción de aquellos quienes conducen los futuros beneficios de las compañías.</a:t>
            </a:r>
          </a:p>
          <a:p>
            <a:pPr lvl="0" algn="just">
              <a:buClr>
                <a:srgbClr val="90C226"/>
              </a:buClr>
            </a:pPr>
            <a:r>
              <a:rPr lang="es-ES" sz="2000" dirty="0">
                <a:solidFill>
                  <a:prstClr val="black">
                    <a:lumMod val="75000"/>
                    <a:lumOff val="25000"/>
                  </a:prstClr>
                </a:solidFill>
              </a:rPr>
              <a:t> Así el capital intelectual abarca todas las relaciones de los individuos de una organización, tanto al interior como al exterior. </a:t>
            </a:r>
            <a:endParaRPr lang="es-MX" sz="2000" dirty="0">
              <a:solidFill>
                <a:prstClr val="black">
                  <a:lumMod val="75000"/>
                  <a:lumOff val="25000"/>
                </a:prstClr>
              </a:solidFill>
            </a:endParaRPr>
          </a:p>
          <a:p>
            <a:endParaRPr lang="es-MX" dirty="0"/>
          </a:p>
        </p:txBody>
      </p:sp>
    </p:spTree>
    <p:extLst>
      <p:ext uri="{BB962C8B-B14F-4D97-AF65-F5344CB8AC3E}">
        <p14:creationId xmlns:p14="http://schemas.microsoft.com/office/powerpoint/2010/main" val="2849607277"/>
      </p:ext>
    </p:extLst>
  </p:cSld>
  <p:clrMapOvr>
    <a:masterClrMapping/>
  </p:clrMapOvr>
</p:sld>
</file>

<file path=ppt/theme/theme1.xml><?xml version="1.0" encoding="utf-8"?>
<a:theme xmlns:a="http://schemas.openxmlformats.org/drawingml/2006/main" name="Facet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1300</TotalTime>
  <Words>2794</Words>
  <Application>Microsoft Office PowerPoint</Application>
  <PresentationFormat>Panorámica</PresentationFormat>
  <Paragraphs>203</Paragraphs>
  <Slides>38</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38</vt:i4>
      </vt:variant>
    </vt:vector>
  </HeadingPairs>
  <TitlesOfParts>
    <vt:vector size="44" baseType="lpstr">
      <vt:lpstr>Arial</vt:lpstr>
      <vt:lpstr>Courier New</vt:lpstr>
      <vt:lpstr>Trebuchet MS</vt:lpstr>
      <vt:lpstr>Wingdings</vt:lpstr>
      <vt:lpstr>Wingdings 3</vt:lpstr>
      <vt:lpstr>Faceta</vt:lpstr>
      <vt:lpstr>GESTIÓN DE PERSONAL PÚBLICO</vt:lpstr>
      <vt:lpstr>Objetivo principal</vt:lpstr>
      <vt:lpstr>Función de la Administración del Recurso Humano.</vt:lpstr>
      <vt:lpstr>Proceso de Administración de Recursos Humanos en el Sector Público y Privado</vt:lpstr>
      <vt:lpstr>Administración pública y privada.</vt:lpstr>
      <vt:lpstr>Administración Pública.</vt:lpstr>
      <vt:lpstr>Administración Privada.</vt:lpstr>
      <vt:lpstr>Recurso Humano vs Capital humano</vt:lpstr>
      <vt:lpstr>Capital intelectual</vt:lpstr>
      <vt:lpstr>Elementos del capital intelectual.</vt:lpstr>
      <vt:lpstr>Estructura del capital humano</vt:lpstr>
      <vt:lpstr>Detonadores indispensables</vt:lpstr>
      <vt:lpstr>… detonadores.</vt:lpstr>
      <vt:lpstr>¿RECURSOS HUMANOS?</vt:lpstr>
      <vt:lpstr>Cambios recientes en la concepción del Capital Humano.</vt:lpstr>
      <vt:lpstr>“… nuevo mundo laboral.”</vt:lpstr>
      <vt:lpstr>Tendencia Promedio en las organizaciones. </vt:lpstr>
      <vt:lpstr>Empleado Público.</vt:lpstr>
      <vt:lpstr>La administración de recursos humanos, FUNCIONES</vt:lpstr>
      <vt:lpstr>Funciones…</vt:lpstr>
      <vt:lpstr>Funciones…</vt:lpstr>
      <vt:lpstr>Funciones…</vt:lpstr>
      <vt:lpstr>Funciones…</vt:lpstr>
      <vt:lpstr>Funciones…</vt:lpstr>
      <vt:lpstr>Funciones…</vt:lpstr>
      <vt:lpstr>Funciones…</vt:lpstr>
      <vt:lpstr>Funciones…</vt:lpstr>
      <vt:lpstr>Desarrollo del Recurso Humano</vt:lpstr>
      <vt:lpstr>Desafío de las organizaciones Públicas.</vt:lpstr>
      <vt:lpstr>Paradigma actual de la Administración Pública.</vt:lpstr>
      <vt:lpstr>Paradigma tradicional vs paradigma nuevo.</vt:lpstr>
      <vt:lpstr>Paradigma tradicional vs paradigma nuevo.</vt:lpstr>
      <vt:lpstr>Presentación de PowerPoint</vt:lpstr>
      <vt:lpstr>La Nueva Cultura</vt:lpstr>
      <vt:lpstr>Filosofía y valores.</vt:lpstr>
      <vt:lpstr>La Administración Pública como Derecho Humano.</vt:lpstr>
      <vt:lpstr>Debido ejercicio del poder público.</vt:lpstr>
      <vt:lpstr>Principios rectores a la buena AP.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GESTIÓN DE PERSONAL PÚBLICO</dc:title>
  <dc:creator>Hugo Nicolas Perez Gonzalez</dc:creator>
  <cp:lastModifiedBy>Customer care</cp:lastModifiedBy>
  <cp:revision>52</cp:revision>
  <dcterms:created xsi:type="dcterms:W3CDTF">2023-06-09T18:31:55Z</dcterms:created>
  <dcterms:modified xsi:type="dcterms:W3CDTF">2023-06-19T18:16:18Z</dcterms:modified>
</cp:coreProperties>
</file>