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8" r:id="rId3"/>
    <p:sldId id="258" r:id="rId4"/>
    <p:sldId id="309" r:id="rId5"/>
    <p:sldId id="311" r:id="rId6"/>
    <p:sldId id="312" r:id="rId7"/>
    <p:sldId id="269" r:id="rId8"/>
    <p:sldId id="273" r:id="rId9"/>
    <p:sldId id="274" r:id="rId10"/>
    <p:sldId id="259" r:id="rId11"/>
    <p:sldId id="287" r:id="rId12"/>
    <p:sldId id="310" r:id="rId13"/>
    <p:sldId id="288" r:id="rId14"/>
    <p:sldId id="298" r:id="rId15"/>
    <p:sldId id="299" r:id="rId16"/>
    <p:sldId id="300" r:id="rId17"/>
    <p:sldId id="301" r:id="rId18"/>
    <p:sldId id="302" r:id="rId19"/>
    <p:sldId id="306" r:id="rId20"/>
    <p:sldId id="303" r:id="rId21"/>
    <p:sldId id="304" r:id="rId22"/>
    <p:sldId id="257" r:id="rId23"/>
    <p:sldId id="270" r:id="rId24"/>
    <p:sldId id="271" r:id="rId25"/>
    <p:sldId id="276" r:id="rId26"/>
    <p:sldId id="277" r:id="rId27"/>
    <p:sldId id="278" r:id="rId28"/>
    <p:sldId id="305" r:id="rId29"/>
    <p:sldId id="275" r:id="rId30"/>
    <p:sldId id="272" r:id="rId31"/>
    <p:sldId id="279" r:id="rId32"/>
    <p:sldId id="281" r:id="rId33"/>
    <p:sldId id="282" r:id="rId34"/>
    <p:sldId id="283" r:id="rId35"/>
    <p:sldId id="284" r:id="rId36"/>
    <p:sldId id="264" r:id="rId37"/>
  </p:sldIdLst>
  <p:sldSz cx="9144000" cy="6858000" type="screen4x3"/>
  <p:notesSz cx="6797675" cy="9928225"/>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1"/>
    <a:srgbClr val="606060"/>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19" autoAdjust="0"/>
    <p:restoredTop sz="93981" autoAdjust="0"/>
  </p:normalViewPr>
  <p:slideViewPr>
    <p:cSldViewPr snapToGrid="0" snapToObjects="1">
      <p:cViewPr>
        <p:scale>
          <a:sx n="70" d="100"/>
          <a:sy n="70" d="100"/>
        </p:scale>
        <p:origin x="-1542"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ED22F1-7252-42D3-82D7-A62A41CDC060}" type="doc">
      <dgm:prSet loTypeId="urn:microsoft.com/office/officeart/2005/8/layout/pyramid1" loCatId="pyramid" qsTypeId="urn:microsoft.com/office/officeart/2005/8/quickstyle/3d3" qsCatId="3D" csTypeId="urn:microsoft.com/office/officeart/2005/8/colors/accent2_4" csCatId="accent2" phldr="1"/>
      <dgm:spPr/>
      <dgm:t>
        <a:bodyPr/>
        <a:lstStyle/>
        <a:p>
          <a:endParaRPr lang="es-MX"/>
        </a:p>
      </dgm:t>
    </dgm:pt>
    <dgm:pt modelId="{F67F5531-5CE1-491E-BA5E-2F0BC3A216DA}">
      <dgm:prSet custT="1"/>
      <dgm:spPr/>
      <dgm:t>
        <a:bodyPr/>
        <a:lstStyle/>
        <a:p>
          <a:pPr rtl="0"/>
          <a:r>
            <a:rPr lang="es-MX" sz="1100" b="1" dirty="0" smtClean="0"/>
            <a:t>C.P.E.U.M.</a:t>
          </a:r>
          <a:endParaRPr lang="es-MX" sz="1100" b="1" dirty="0"/>
        </a:p>
      </dgm:t>
    </dgm:pt>
    <dgm:pt modelId="{6DC2F5CC-7686-47A9-BFA7-17E5752D6DEF}" type="parTrans" cxnId="{4B33B8BD-C5E1-4B73-A6BD-BF63B9AE51D7}">
      <dgm:prSet/>
      <dgm:spPr/>
      <dgm:t>
        <a:bodyPr/>
        <a:lstStyle/>
        <a:p>
          <a:endParaRPr lang="es-MX" sz="3600" b="1">
            <a:solidFill>
              <a:schemeClr val="bg1"/>
            </a:solidFill>
          </a:endParaRPr>
        </a:p>
      </dgm:t>
    </dgm:pt>
    <dgm:pt modelId="{481070A0-B6A4-40B8-A7B2-1689E5540959}" type="sibTrans" cxnId="{4B33B8BD-C5E1-4B73-A6BD-BF63B9AE51D7}">
      <dgm:prSet/>
      <dgm:spPr/>
      <dgm:t>
        <a:bodyPr/>
        <a:lstStyle/>
        <a:p>
          <a:endParaRPr lang="es-MX" sz="3600" b="1">
            <a:solidFill>
              <a:schemeClr val="bg1"/>
            </a:solidFill>
          </a:endParaRPr>
        </a:p>
      </dgm:t>
    </dgm:pt>
    <dgm:pt modelId="{F5C6E2B4-D298-470E-AB87-3F4B792371CD}">
      <dgm:prSet custT="1"/>
      <dgm:spPr/>
      <dgm:t>
        <a:bodyPr/>
        <a:lstStyle/>
        <a:p>
          <a:pPr rtl="0"/>
          <a:r>
            <a:rPr lang="es-MX" sz="1200" b="1" dirty="0" smtClean="0"/>
            <a:t>L.O.A.P.F.</a:t>
          </a:r>
          <a:endParaRPr lang="es-MX" sz="1200" b="1" dirty="0"/>
        </a:p>
      </dgm:t>
    </dgm:pt>
    <dgm:pt modelId="{45B18226-5AC0-472F-8C4A-B80D237F991E}" type="parTrans" cxnId="{72759B42-3501-4251-9BD4-6F17DB6DCFC1}">
      <dgm:prSet/>
      <dgm:spPr/>
      <dgm:t>
        <a:bodyPr/>
        <a:lstStyle/>
        <a:p>
          <a:endParaRPr lang="es-MX" sz="3600" b="1">
            <a:solidFill>
              <a:schemeClr val="bg1"/>
            </a:solidFill>
          </a:endParaRPr>
        </a:p>
      </dgm:t>
    </dgm:pt>
    <dgm:pt modelId="{2FF907CA-4B9B-46CF-9803-D96FA526EE30}" type="sibTrans" cxnId="{72759B42-3501-4251-9BD4-6F17DB6DCFC1}">
      <dgm:prSet/>
      <dgm:spPr/>
      <dgm:t>
        <a:bodyPr/>
        <a:lstStyle/>
        <a:p>
          <a:endParaRPr lang="es-MX" sz="3600" b="1">
            <a:solidFill>
              <a:schemeClr val="bg1"/>
            </a:solidFill>
          </a:endParaRPr>
        </a:p>
      </dgm:t>
    </dgm:pt>
    <dgm:pt modelId="{0E019370-B2A3-4F13-B709-36AFB259D16C}">
      <dgm:prSet custT="1"/>
      <dgm:spPr/>
      <dgm:t>
        <a:bodyPr/>
        <a:lstStyle/>
        <a:p>
          <a:pPr rtl="0"/>
          <a:r>
            <a:rPr lang="es-MX" sz="1200" b="1" dirty="0" smtClean="0"/>
            <a:t>Ley de Planeación</a:t>
          </a:r>
          <a:endParaRPr lang="es-MX" sz="1200" b="1" dirty="0"/>
        </a:p>
      </dgm:t>
    </dgm:pt>
    <dgm:pt modelId="{C1C61AAA-F78D-42DC-B657-B6A81BC3B071}" type="parTrans" cxnId="{6AB910A8-1124-4A37-BDB9-BC0B47612A38}">
      <dgm:prSet/>
      <dgm:spPr/>
      <dgm:t>
        <a:bodyPr/>
        <a:lstStyle/>
        <a:p>
          <a:endParaRPr lang="es-MX" sz="3600" b="1">
            <a:solidFill>
              <a:schemeClr val="bg1"/>
            </a:solidFill>
          </a:endParaRPr>
        </a:p>
      </dgm:t>
    </dgm:pt>
    <dgm:pt modelId="{5C2553E0-2672-4514-9727-77653FB4B7BB}" type="sibTrans" cxnId="{6AB910A8-1124-4A37-BDB9-BC0B47612A38}">
      <dgm:prSet/>
      <dgm:spPr/>
      <dgm:t>
        <a:bodyPr/>
        <a:lstStyle/>
        <a:p>
          <a:endParaRPr lang="es-MX" sz="3600" b="1">
            <a:solidFill>
              <a:schemeClr val="bg1"/>
            </a:solidFill>
          </a:endParaRPr>
        </a:p>
      </dgm:t>
    </dgm:pt>
    <dgm:pt modelId="{8680E5BC-8E1A-48CB-A40E-A12D54C2879C}">
      <dgm:prSet custT="1"/>
      <dgm:spPr/>
      <dgm:t>
        <a:bodyPr/>
        <a:lstStyle/>
        <a:p>
          <a:pPr rtl="0"/>
          <a:r>
            <a:rPr lang="es-MX" sz="1200" b="1" dirty="0" smtClean="0"/>
            <a:t>Const. Pol. del Edo. Libre y Soberano de </a:t>
          </a:r>
          <a:r>
            <a:rPr lang="es-MX" sz="1200" b="1" dirty="0" err="1" smtClean="0"/>
            <a:t>Méx</a:t>
          </a:r>
          <a:r>
            <a:rPr lang="es-MX" sz="1200" b="1" dirty="0" smtClean="0"/>
            <a:t>.</a:t>
          </a:r>
          <a:endParaRPr lang="es-MX" sz="1200" b="1" dirty="0"/>
        </a:p>
      </dgm:t>
    </dgm:pt>
    <dgm:pt modelId="{A5A573B8-953D-4C66-890B-BE647584D1F0}" type="parTrans" cxnId="{83209288-FD92-41F7-9102-0DF8218406DF}">
      <dgm:prSet/>
      <dgm:spPr/>
      <dgm:t>
        <a:bodyPr/>
        <a:lstStyle/>
        <a:p>
          <a:endParaRPr lang="es-MX" sz="3600" b="1">
            <a:solidFill>
              <a:schemeClr val="bg1"/>
            </a:solidFill>
          </a:endParaRPr>
        </a:p>
      </dgm:t>
    </dgm:pt>
    <dgm:pt modelId="{2CFFD56D-5C91-4BB5-BE3C-30EE17781DC7}" type="sibTrans" cxnId="{83209288-FD92-41F7-9102-0DF8218406DF}">
      <dgm:prSet/>
      <dgm:spPr/>
      <dgm:t>
        <a:bodyPr/>
        <a:lstStyle/>
        <a:p>
          <a:endParaRPr lang="es-MX" sz="3600" b="1">
            <a:solidFill>
              <a:schemeClr val="bg1"/>
            </a:solidFill>
          </a:endParaRPr>
        </a:p>
      </dgm:t>
    </dgm:pt>
    <dgm:pt modelId="{008FC9C0-8F7D-435F-8A53-274CCEB8CDCB}">
      <dgm:prSet custT="1"/>
      <dgm:spPr/>
      <dgm:t>
        <a:bodyPr/>
        <a:lstStyle/>
        <a:p>
          <a:pPr rtl="0"/>
          <a:r>
            <a:rPr lang="es-MX" sz="1200" b="1" dirty="0" smtClean="0"/>
            <a:t>Ley </a:t>
          </a:r>
          <a:r>
            <a:rPr lang="es-MX" sz="1200" b="1" dirty="0" err="1" smtClean="0"/>
            <a:t>Org</a:t>
          </a:r>
          <a:r>
            <a:rPr lang="es-MX" sz="1200" b="1" dirty="0" smtClean="0"/>
            <a:t>. de la Ad. </a:t>
          </a:r>
          <a:r>
            <a:rPr lang="es-MX" sz="1200" b="1" dirty="0" err="1" smtClean="0"/>
            <a:t>Púb</a:t>
          </a:r>
          <a:r>
            <a:rPr lang="es-MX" sz="1200" b="1" dirty="0" smtClean="0"/>
            <a:t>. del Edo. De </a:t>
          </a:r>
          <a:r>
            <a:rPr lang="es-MX" sz="1200" b="1" dirty="0" err="1" smtClean="0"/>
            <a:t>Méx</a:t>
          </a:r>
          <a:r>
            <a:rPr lang="es-MX" sz="1200" b="1" dirty="0" smtClean="0"/>
            <a:t>.</a:t>
          </a:r>
          <a:endParaRPr lang="es-MX" sz="1200" b="1" dirty="0"/>
        </a:p>
      </dgm:t>
    </dgm:pt>
    <dgm:pt modelId="{68DFFE5C-BFEC-4D3E-ABAF-00D177133FBA}" type="parTrans" cxnId="{39B54ED9-6009-4E45-B338-17F18E6F81BF}">
      <dgm:prSet/>
      <dgm:spPr/>
      <dgm:t>
        <a:bodyPr/>
        <a:lstStyle/>
        <a:p>
          <a:endParaRPr lang="es-MX" sz="3600" b="1">
            <a:solidFill>
              <a:schemeClr val="bg1"/>
            </a:solidFill>
          </a:endParaRPr>
        </a:p>
      </dgm:t>
    </dgm:pt>
    <dgm:pt modelId="{F8C2654E-9911-40A0-925C-854E374E9C38}" type="sibTrans" cxnId="{39B54ED9-6009-4E45-B338-17F18E6F81BF}">
      <dgm:prSet/>
      <dgm:spPr/>
      <dgm:t>
        <a:bodyPr/>
        <a:lstStyle/>
        <a:p>
          <a:endParaRPr lang="es-MX" sz="3600" b="1">
            <a:solidFill>
              <a:schemeClr val="bg1"/>
            </a:solidFill>
          </a:endParaRPr>
        </a:p>
      </dgm:t>
    </dgm:pt>
    <dgm:pt modelId="{472A6BD2-9171-4330-B2D6-F2CEDE153F08}">
      <dgm:prSet custT="1"/>
      <dgm:spPr/>
      <dgm:t>
        <a:bodyPr/>
        <a:lstStyle/>
        <a:p>
          <a:pPr rtl="0"/>
          <a:r>
            <a:rPr lang="es-MX" sz="1200" b="1" dirty="0" smtClean="0"/>
            <a:t>Ley Orgánica </a:t>
          </a:r>
          <a:r>
            <a:rPr lang="es-MX" sz="1200" b="1" dirty="0" err="1" smtClean="0"/>
            <a:t>Mcpal</a:t>
          </a:r>
          <a:r>
            <a:rPr lang="es-MX" sz="1200" b="1" dirty="0" smtClean="0"/>
            <a:t>. del Edo. de </a:t>
          </a:r>
          <a:r>
            <a:rPr lang="es-MX" sz="1200" b="1" dirty="0" err="1" smtClean="0"/>
            <a:t>Méx</a:t>
          </a:r>
          <a:r>
            <a:rPr lang="es-MX" sz="1200" b="1" dirty="0" smtClean="0"/>
            <a:t>.</a:t>
          </a:r>
          <a:endParaRPr lang="es-MX" sz="1200" b="1" dirty="0"/>
        </a:p>
      </dgm:t>
    </dgm:pt>
    <dgm:pt modelId="{4339A068-EDDC-435D-A44B-45B102535AC5}" type="parTrans" cxnId="{FEC02E95-F7D7-4A6B-B612-99CC0A878A72}">
      <dgm:prSet/>
      <dgm:spPr/>
      <dgm:t>
        <a:bodyPr/>
        <a:lstStyle/>
        <a:p>
          <a:endParaRPr lang="es-MX" sz="3600" b="1">
            <a:solidFill>
              <a:schemeClr val="bg1"/>
            </a:solidFill>
          </a:endParaRPr>
        </a:p>
      </dgm:t>
    </dgm:pt>
    <dgm:pt modelId="{58D5DB44-CF57-4C05-B69B-3E80931320F8}" type="sibTrans" cxnId="{FEC02E95-F7D7-4A6B-B612-99CC0A878A72}">
      <dgm:prSet/>
      <dgm:spPr/>
      <dgm:t>
        <a:bodyPr/>
        <a:lstStyle/>
        <a:p>
          <a:endParaRPr lang="es-MX" sz="3600" b="1">
            <a:solidFill>
              <a:schemeClr val="bg1"/>
            </a:solidFill>
          </a:endParaRPr>
        </a:p>
      </dgm:t>
    </dgm:pt>
    <dgm:pt modelId="{1A60BA5E-7111-4606-9F1A-00416E980143}">
      <dgm:prSet custT="1"/>
      <dgm:spPr/>
      <dgm:t>
        <a:bodyPr/>
        <a:lstStyle/>
        <a:p>
          <a:pPr rtl="0"/>
          <a:r>
            <a:rPr lang="es-MX" sz="1200" b="1" dirty="0" smtClean="0"/>
            <a:t>Ley de Planeación del Edo. De </a:t>
          </a:r>
          <a:r>
            <a:rPr lang="es-MX" sz="1200" b="1" dirty="0" err="1" smtClean="0"/>
            <a:t>Méx</a:t>
          </a:r>
          <a:r>
            <a:rPr lang="es-MX" sz="1200" b="1" dirty="0" smtClean="0"/>
            <a:t>.</a:t>
          </a:r>
          <a:endParaRPr lang="es-MX" sz="1200" b="1" dirty="0"/>
        </a:p>
      </dgm:t>
    </dgm:pt>
    <dgm:pt modelId="{58590CC7-B5B3-48C3-8872-B67F0B5C7C07}" type="parTrans" cxnId="{1554DDDE-DD7D-4743-9851-A56203E64BBC}">
      <dgm:prSet/>
      <dgm:spPr/>
      <dgm:t>
        <a:bodyPr/>
        <a:lstStyle/>
        <a:p>
          <a:endParaRPr lang="es-MX" sz="3600" b="1">
            <a:solidFill>
              <a:schemeClr val="bg1"/>
            </a:solidFill>
          </a:endParaRPr>
        </a:p>
      </dgm:t>
    </dgm:pt>
    <dgm:pt modelId="{983D9A11-D065-4D09-9CCF-4A3F9EF617FE}" type="sibTrans" cxnId="{1554DDDE-DD7D-4743-9851-A56203E64BBC}">
      <dgm:prSet/>
      <dgm:spPr/>
      <dgm:t>
        <a:bodyPr/>
        <a:lstStyle/>
        <a:p>
          <a:endParaRPr lang="es-MX" sz="3600" b="1">
            <a:solidFill>
              <a:schemeClr val="bg1"/>
            </a:solidFill>
          </a:endParaRPr>
        </a:p>
      </dgm:t>
    </dgm:pt>
    <dgm:pt modelId="{8C9C9115-A7BB-43BA-9704-EC1766E784A7}">
      <dgm:prSet custT="1"/>
      <dgm:spPr/>
      <dgm:t>
        <a:bodyPr/>
        <a:lstStyle/>
        <a:p>
          <a:pPr rtl="0"/>
          <a:r>
            <a:rPr lang="es-MX" sz="1200" b="1" dirty="0" smtClean="0"/>
            <a:t>Reglamento de la Ley de Planeación del Edo. De </a:t>
          </a:r>
          <a:r>
            <a:rPr lang="es-MX" sz="1200" b="1" dirty="0" err="1" smtClean="0"/>
            <a:t>Méx</a:t>
          </a:r>
          <a:r>
            <a:rPr lang="es-MX" sz="1200" b="1" dirty="0" smtClean="0"/>
            <a:t>. y </a:t>
          </a:r>
          <a:r>
            <a:rPr lang="es-MX" sz="1200" b="1" dirty="0" err="1" smtClean="0"/>
            <a:t>Mcpios</a:t>
          </a:r>
          <a:r>
            <a:rPr lang="es-MX" sz="1200" b="1" dirty="0" smtClean="0"/>
            <a:t>.</a:t>
          </a:r>
          <a:endParaRPr lang="es-MX" sz="1200" b="1" dirty="0"/>
        </a:p>
      </dgm:t>
    </dgm:pt>
    <dgm:pt modelId="{E2150571-2B35-4EB3-A883-DFCDA7F05355}" type="parTrans" cxnId="{F6EC8241-9DFF-4B59-A172-3ED0DCC6231F}">
      <dgm:prSet/>
      <dgm:spPr/>
      <dgm:t>
        <a:bodyPr/>
        <a:lstStyle/>
        <a:p>
          <a:endParaRPr lang="es-MX" sz="3600" b="1">
            <a:solidFill>
              <a:schemeClr val="bg1"/>
            </a:solidFill>
          </a:endParaRPr>
        </a:p>
      </dgm:t>
    </dgm:pt>
    <dgm:pt modelId="{6DE07935-CC94-4B9A-950C-571E0A77DC0F}" type="sibTrans" cxnId="{F6EC8241-9DFF-4B59-A172-3ED0DCC6231F}">
      <dgm:prSet/>
      <dgm:spPr/>
      <dgm:t>
        <a:bodyPr/>
        <a:lstStyle/>
        <a:p>
          <a:endParaRPr lang="es-MX" sz="3600" b="1">
            <a:solidFill>
              <a:schemeClr val="bg1"/>
            </a:solidFill>
          </a:endParaRPr>
        </a:p>
      </dgm:t>
    </dgm:pt>
    <dgm:pt modelId="{9B57F314-7B28-4635-B12B-A4597618D43A}">
      <dgm:prSet custT="1"/>
      <dgm:spPr/>
      <dgm:t>
        <a:bodyPr/>
        <a:lstStyle/>
        <a:p>
          <a:pPr rtl="0"/>
          <a:r>
            <a:rPr lang="es-MX" sz="1200" b="1" dirty="0" smtClean="0"/>
            <a:t>Reglamento Interno de la Ad. </a:t>
          </a:r>
          <a:r>
            <a:rPr lang="es-MX" sz="1200" b="1" dirty="0" err="1" smtClean="0"/>
            <a:t>Púb</a:t>
          </a:r>
          <a:r>
            <a:rPr lang="es-MX" sz="1200" b="1" dirty="0" smtClean="0"/>
            <a:t>. </a:t>
          </a:r>
          <a:r>
            <a:rPr lang="es-MX" sz="1200" b="1" dirty="0" err="1" smtClean="0"/>
            <a:t>Mcpal</a:t>
          </a:r>
          <a:r>
            <a:rPr lang="es-MX" sz="1200" b="1" dirty="0" smtClean="0"/>
            <a:t>. Tlalnepantla</a:t>
          </a:r>
          <a:endParaRPr lang="es-MX" sz="1200" b="1" dirty="0"/>
        </a:p>
      </dgm:t>
    </dgm:pt>
    <dgm:pt modelId="{DCBBC174-B4E9-44C0-B25E-A42335CBB836}" type="parTrans" cxnId="{C783B25A-018D-4D69-97FB-BFDB6CEB5139}">
      <dgm:prSet/>
      <dgm:spPr/>
      <dgm:t>
        <a:bodyPr/>
        <a:lstStyle/>
        <a:p>
          <a:endParaRPr lang="es-MX" sz="3600" b="1">
            <a:solidFill>
              <a:schemeClr val="bg1"/>
            </a:solidFill>
          </a:endParaRPr>
        </a:p>
      </dgm:t>
    </dgm:pt>
    <dgm:pt modelId="{4C72DE78-B189-476E-ADFC-553E4F667C78}" type="sibTrans" cxnId="{C783B25A-018D-4D69-97FB-BFDB6CEB5139}">
      <dgm:prSet/>
      <dgm:spPr/>
      <dgm:t>
        <a:bodyPr/>
        <a:lstStyle/>
        <a:p>
          <a:endParaRPr lang="es-MX" sz="3600" b="1">
            <a:solidFill>
              <a:schemeClr val="bg1"/>
            </a:solidFill>
          </a:endParaRPr>
        </a:p>
      </dgm:t>
    </dgm:pt>
    <dgm:pt modelId="{97CBA84F-E9B5-4F89-A179-DA9066ED156F}">
      <dgm:prSet custT="1"/>
      <dgm:spPr/>
      <dgm:t>
        <a:bodyPr/>
        <a:lstStyle/>
        <a:p>
          <a:pPr rtl="0"/>
          <a:r>
            <a:rPr lang="es-MX" sz="1200" b="1" dirty="0" smtClean="0"/>
            <a:t>Bando Municipal de Tlalnepantla</a:t>
          </a:r>
          <a:endParaRPr lang="es-MX" sz="1200" b="1" dirty="0"/>
        </a:p>
      </dgm:t>
    </dgm:pt>
    <dgm:pt modelId="{1EC7DCF7-EECC-4003-A1E6-0172575661D9}" type="parTrans" cxnId="{18CCEC0C-A120-464B-BE3A-9AE1E3C8B35B}">
      <dgm:prSet/>
      <dgm:spPr/>
      <dgm:t>
        <a:bodyPr/>
        <a:lstStyle/>
        <a:p>
          <a:endParaRPr lang="es-MX" sz="3600" b="1">
            <a:solidFill>
              <a:schemeClr val="bg1"/>
            </a:solidFill>
          </a:endParaRPr>
        </a:p>
      </dgm:t>
    </dgm:pt>
    <dgm:pt modelId="{542720D6-A7C5-44C5-87A8-ACD9293FCB4B}" type="sibTrans" cxnId="{18CCEC0C-A120-464B-BE3A-9AE1E3C8B35B}">
      <dgm:prSet/>
      <dgm:spPr/>
      <dgm:t>
        <a:bodyPr/>
        <a:lstStyle/>
        <a:p>
          <a:endParaRPr lang="es-MX" sz="3600" b="1">
            <a:solidFill>
              <a:schemeClr val="bg1"/>
            </a:solidFill>
          </a:endParaRPr>
        </a:p>
      </dgm:t>
    </dgm:pt>
    <dgm:pt modelId="{F2ADA413-067E-408A-B7C7-A8472CD34FFD}" type="pres">
      <dgm:prSet presAssocID="{52ED22F1-7252-42D3-82D7-A62A41CDC060}" presName="Name0" presStyleCnt="0">
        <dgm:presLayoutVars>
          <dgm:dir/>
          <dgm:animLvl val="lvl"/>
          <dgm:resizeHandles val="exact"/>
        </dgm:presLayoutVars>
      </dgm:prSet>
      <dgm:spPr/>
      <dgm:t>
        <a:bodyPr/>
        <a:lstStyle/>
        <a:p>
          <a:endParaRPr lang="es-ES_tradnl"/>
        </a:p>
      </dgm:t>
    </dgm:pt>
    <dgm:pt modelId="{CB610471-BB45-4EF2-B365-1C6D04AA0431}" type="pres">
      <dgm:prSet presAssocID="{F67F5531-5CE1-491E-BA5E-2F0BC3A216DA}" presName="Name8" presStyleCnt="0"/>
      <dgm:spPr/>
      <dgm:t>
        <a:bodyPr/>
        <a:lstStyle/>
        <a:p>
          <a:endParaRPr lang="es-ES_tradnl"/>
        </a:p>
      </dgm:t>
    </dgm:pt>
    <dgm:pt modelId="{4D830566-55EB-41CF-A8C1-3358C03D4822}" type="pres">
      <dgm:prSet presAssocID="{F67F5531-5CE1-491E-BA5E-2F0BC3A216DA}" presName="level" presStyleLbl="node1" presStyleIdx="0" presStyleCnt="10" custScaleX="100505">
        <dgm:presLayoutVars>
          <dgm:chMax val="1"/>
          <dgm:bulletEnabled val="1"/>
        </dgm:presLayoutVars>
      </dgm:prSet>
      <dgm:spPr/>
      <dgm:t>
        <a:bodyPr/>
        <a:lstStyle/>
        <a:p>
          <a:endParaRPr lang="es-ES_tradnl"/>
        </a:p>
      </dgm:t>
    </dgm:pt>
    <dgm:pt modelId="{61B0678E-4D13-41A5-ABB1-1FB82198D59F}" type="pres">
      <dgm:prSet presAssocID="{F67F5531-5CE1-491E-BA5E-2F0BC3A216DA}" presName="levelTx" presStyleLbl="revTx" presStyleIdx="0" presStyleCnt="0">
        <dgm:presLayoutVars>
          <dgm:chMax val="1"/>
          <dgm:bulletEnabled val="1"/>
        </dgm:presLayoutVars>
      </dgm:prSet>
      <dgm:spPr/>
      <dgm:t>
        <a:bodyPr/>
        <a:lstStyle/>
        <a:p>
          <a:endParaRPr lang="es-ES_tradnl"/>
        </a:p>
      </dgm:t>
    </dgm:pt>
    <dgm:pt modelId="{4D588139-0FC4-4328-90DD-196F1AF8619B}" type="pres">
      <dgm:prSet presAssocID="{F5C6E2B4-D298-470E-AB87-3F4B792371CD}" presName="Name8" presStyleCnt="0"/>
      <dgm:spPr/>
      <dgm:t>
        <a:bodyPr/>
        <a:lstStyle/>
        <a:p>
          <a:endParaRPr lang="es-ES_tradnl"/>
        </a:p>
      </dgm:t>
    </dgm:pt>
    <dgm:pt modelId="{D2BE047F-B475-479E-81FC-83F836AADB48}" type="pres">
      <dgm:prSet presAssocID="{F5C6E2B4-D298-470E-AB87-3F4B792371CD}" presName="level" presStyleLbl="node1" presStyleIdx="1" presStyleCnt="10">
        <dgm:presLayoutVars>
          <dgm:chMax val="1"/>
          <dgm:bulletEnabled val="1"/>
        </dgm:presLayoutVars>
      </dgm:prSet>
      <dgm:spPr/>
      <dgm:t>
        <a:bodyPr/>
        <a:lstStyle/>
        <a:p>
          <a:endParaRPr lang="es-ES_tradnl"/>
        </a:p>
      </dgm:t>
    </dgm:pt>
    <dgm:pt modelId="{185718FE-8016-4CE6-B8E4-52B673B5DEFD}" type="pres">
      <dgm:prSet presAssocID="{F5C6E2B4-D298-470E-AB87-3F4B792371CD}" presName="levelTx" presStyleLbl="revTx" presStyleIdx="0" presStyleCnt="0">
        <dgm:presLayoutVars>
          <dgm:chMax val="1"/>
          <dgm:bulletEnabled val="1"/>
        </dgm:presLayoutVars>
      </dgm:prSet>
      <dgm:spPr/>
      <dgm:t>
        <a:bodyPr/>
        <a:lstStyle/>
        <a:p>
          <a:endParaRPr lang="es-ES_tradnl"/>
        </a:p>
      </dgm:t>
    </dgm:pt>
    <dgm:pt modelId="{1BD1EC71-6B20-4394-975A-1F983EAD4FA0}" type="pres">
      <dgm:prSet presAssocID="{0E019370-B2A3-4F13-B709-36AFB259D16C}" presName="Name8" presStyleCnt="0"/>
      <dgm:spPr/>
      <dgm:t>
        <a:bodyPr/>
        <a:lstStyle/>
        <a:p>
          <a:endParaRPr lang="es-ES_tradnl"/>
        </a:p>
      </dgm:t>
    </dgm:pt>
    <dgm:pt modelId="{BFCB517B-9885-418D-B6B5-365F1C124F5A}" type="pres">
      <dgm:prSet presAssocID="{0E019370-B2A3-4F13-B709-36AFB259D16C}" presName="level" presStyleLbl="node1" presStyleIdx="2" presStyleCnt="10">
        <dgm:presLayoutVars>
          <dgm:chMax val="1"/>
          <dgm:bulletEnabled val="1"/>
        </dgm:presLayoutVars>
      </dgm:prSet>
      <dgm:spPr/>
      <dgm:t>
        <a:bodyPr/>
        <a:lstStyle/>
        <a:p>
          <a:endParaRPr lang="es-ES_tradnl"/>
        </a:p>
      </dgm:t>
    </dgm:pt>
    <dgm:pt modelId="{470BDABE-6D0F-436B-AD95-CA0BEFCE28ED}" type="pres">
      <dgm:prSet presAssocID="{0E019370-B2A3-4F13-B709-36AFB259D16C}" presName="levelTx" presStyleLbl="revTx" presStyleIdx="0" presStyleCnt="0">
        <dgm:presLayoutVars>
          <dgm:chMax val="1"/>
          <dgm:bulletEnabled val="1"/>
        </dgm:presLayoutVars>
      </dgm:prSet>
      <dgm:spPr/>
      <dgm:t>
        <a:bodyPr/>
        <a:lstStyle/>
        <a:p>
          <a:endParaRPr lang="es-ES_tradnl"/>
        </a:p>
      </dgm:t>
    </dgm:pt>
    <dgm:pt modelId="{2A7EAE62-F604-4B33-AF47-321578F97998}" type="pres">
      <dgm:prSet presAssocID="{8680E5BC-8E1A-48CB-A40E-A12D54C2879C}" presName="Name8" presStyleCnt="0"/>
      <dgm:spPr/>
      <dgm:t>
        <a:bodyPr/>
        <a:lstStyle/>
        <a:p>
          <a:endParaRPr lang="es-ES_tradnl"/>
        </a:p>
      </dgm:t>
    </dgm:pt>
    <dgm:pt modelId="{DDDA305F-E781-41B6-81ED-41FF460B1C89}" type="pres">
      <dgm:prSet presAssocID="{8680E5BC-8E1A-48CB-A40E-A12D54C2879C}" presName="level" presStyleLbl="node1" presStyleIdx="3" presStyleCnt="10">
        <dgm:presLayoutVars>
          <dgm:chMax val="1"/>
          <dgm:bulletEnabled val="1"/>
        </dgm:presLayoutVars>
      </dgm:prSet>
      <dgm:spPr/>
      <dgm:t>
        <a:bodyPr/>
        <a:lstStyle/>
        <a:p>
          <a:endParaRPr lang="es-ES_tradnl"/>
        </a:p>
      </dgm:t>
    </dgm:pt>
    <dgm:pt modelId="{13B549E2-499C-4894-92DB-8A99119F5215}" type="pres">
      <dgm:prSet presAssocID="{8680E5BC-8E1A-48CB-A40E-A12D54C2879C}" presName="levelTx" presStyleLbl="revTx" presStyleIdx="0" presStyleCnt="0">
        <dgm:presLayoutVars>
          <dgm:chMax val="1"/>
          <dgm:bulletEnabled val="1"/>
        </dgm:presLayoutVars>
      </dgm:prSet>
      <dgm:spPr/>
      <dgm:t>
        <a:bodyPr/>
        <a:lstStyle/>
        <a:p>
          <a:endParaRPr lang="es-ES_tradnl"/>
        </a:p>
      </dgm:t>
    </dgm:pt>
    <dgm:pt modelId="{C7CAF8A1-C29E-4D48-AB09-1C285885A495}" type="pres">
      <dgm:prSet presAssocID="{008FC9C0-8F7D-435F-8A53-274CCEB8CDCB}" presName="Name8" presStyleCnt="0"/>
      <dgm:spPr/>
      <dgm:t>
        <a:bodyPr/>
        <a:lstStyle/>
        <a:p>
          <a:endParaRPr lang="es-ES_tradnl"/>
        </a:p>
      </dgm:t>
    </dgm:pt>
    <dgm:pt modelId="{6930BEC0-F5BF-4E01-B152-C3CF14ABF21C}" type="pres">
      <dgm:prSet presAssocID="{008FC9C0-8F7D-435F-8A53-274CCEB8CDCB}" presName="level" presStyleLbl="node1" presStyleIdx="4" presStyleCnt="10">
        <dgm:presLayoutVars>
          <dgm:chMax val="1"/>
          <dgm:bulletEnabled val="1"/>
        </dgm:presLayoutVars>
      </dgm:prSet>
      <dgm:spPr/>
      <dgm:t>
        <a:bodyPr/>
        <a:lstStyle/>
        <a:p>
          <a:endParaRPr lang="es-ES_tradnl"/>
        </a:p>
      </dgm:t>
    </dgm:pt>
    <dgm:pt modelId="{AC3EED60-F1AF-40C2-9298-5B8C4B9CA175}" type="pres">
      <dgm:prSet presAssocID="{008FC9C0-8F7D-435F-8A53-274CCEB8CDCB}" presName="levelTx" presStyleLbl="revTx" presStyleIdx="0" presStyleCnt="0">
        <dgm:presLayoutVars>
          <dgm:chMax val="1"/>
          <dgm:bulletEnabled val="1"/>
        </dgm:presLayoutVars>
      </dgm:prSet>
      <dgm:spPr/>
      <dgm:t>
        <a:bodyPr/>
        <a:lstStyle/>
        <a:p>
          <a:endParaRPr lang="es-ES_tradnl"/>
        </a:p>
      </dgm:t>
    </dgm:pt>
    <dgm:pt modelId="{D93C927D-8BF5-48C7-993A-A75E99ECA08D}" type="pres">
      <dgm:prSet presAssocID="{472A6BD2-9171-4330-B2D6-F2CEDE153F08}" presName="Name8" presStyleCnt="0"/>
      <dgm:spPr/>
      <dgm:t>
        <a:bodyPr/>
        <a:lstStyle/>
        <a:p>
          <a:endParaRPr lang="es-ES_tradnl"/>
        </a:p>
      </dgm:t>
    </dgm:pt>
    <dgm:pt modelId="{F671CB0E-9191-43A7-BD97-D43F007AFD15}" type="pres">
      <dgm:prSet presAssocID="{472A6BD2-9171-4330-B2D6-F2CEDE153F08}" presName="level" presStyleLbl="node1" presStyleIdx="5" presStyleCnt="10">
        <dgm:presLayoutVars>
          <dgm:chMax val="1"/>
          <dgm:bulletEnabled val="1"/>
        </dgm:presLayoutVars>
      </dgm:prSet>
      <dgm:spPr/>
      <dgm:t>
        <a:bodyPr/>
        <a:lstStyle/>
        <a:p>
          <a:endParaRPr lang="es-ES_tradnl"/>
        </a:p>
      </dgm:t>
    </dgm:pt>
    <dgm:pt modelId="{5883A5C2-475C-46C0-A620-FE3FABCEF943}" type="pres">
      <dgm:prSet presAssocID="{472A6BD2-9171-4330-B2D6-F2CEDE153F08}" presName="levelTx" presStyleLbl="revTx" presStyleIdx="0" presStyleCnt="0">
        <dgm:presLayoutVars>
          <dgm:chMax val="1"/>
          <dgm:bulletEnabled val="1"/>
        </dgm:presLayoutVars>
      </dgm:prSet>
      <dgm:spPr/>
      <dgm:t>
        <a:bodyPr/>
        <a:lstStyle/>
        <a:p>
          <a:endParaRPr lang="es-ES_tradnl"/>
        </a:p>
      </dgm:t>
    </dgm:pt>
    <dgm:pt modelId="{883E88DE-4B02-4338-BD67-0CF5E67176C4}" type="pres">
      <dgm:prSet presAssocID="{1A60BA5E-7111-4606-9F1A-00416E980143}" presName="Name8" presStyleCnt="0"/>
      <dgm:spPr/>
      <dgm:t>
        <a:bodyPr/>
        <a:lstStyle/>
        <a:p>
          <a:endParaRPr lang="es-ES_tradnl"/>
        </a:p>
      </dgm:t>
    </dgm:pt>
    <dgm:pt modelId="{F504DC54-97A3-4EB3-8652-EDA4725A2126}" type="pres">
      <dgm:prSet presAssocID="{1A60BA5E-7111-4606-9F1A-00416E980143}" presName="level" presStyleLbl="node1" presStyleIdx="6" presStyleCnt="10">
        <dgm:presLayoutVars>
          <dgm:chMax val="1"/>
          <dgm:bulletEnabled val="1"/>
        </dgm:presLayoutVars>
      </dgm:prSet>
      <dgm:spPr/>
      <dgm:t>
        <a:bodyPr/>
        <a:lstStyle/>
        <a:p>
          <a:endParaRPr lang="es-ES_tradnl"/>
        </a:p>
      </dgm:t>
    </dgm:pt>
    <dgm:pt modelId="{31BCCDC4-CFAD-49D3-A09D-2127281686B3}" type="pres">
      <dgm:prSet presAssocID="{1A60BA5E-7111-4606-9F1A-00416E980143}" presName="levelTx" presStyleLbl="revTx" presStyleIdx="0" presStyleCnt="0">
        <dgm:presLayoutVars>
          <dgm:chMax val="1"/>
          <dgm:bulletEnabled val="1"/>
        </dgm:presLayoutVars>
      </dgm:prSet>
      <dgm:spPr/>
      <dgm:t>
        <a:bodyPr/>
        <a:lstStyle/>
        <a:p>
          <a:endParaRPr lang="es-ES_tradnl"/>
        </a:p>
      </dgm:t>
    </dgm:pt>
    <dgm:pt modelId="{5D663328-F64F-45F2-BB69-DFC0CE38075F}" type="pres">
      <dgm:prSet presAssocID="{8C9C9115-A7BB-43BA-9704-EC1766E784A7}" presName="Name8" presStyleCnt="0"/>
      <dgm:spPr/>
      <dgm:t>
        <a:bodyPr/>
        <a:lstStyle/>
        <a:p>
          <a:endParaRPr lang="es-ES_tradnl"/>
        </a:p>
      </dgm:t>
    </dgm:pt>
    <dgm:pt modelId="{FFE880E0-4FCB-4561-862A-34DE5D20CCC7}" type="pres">
      <dgm:prSet presAssocID="{8C9C9115-A7BB-43BA-9704-EC1766E784A7}" presName="level" presStyleLbl="node1" presStyleIdx="7" presStyleCnt="10">
        <dgm:presLayoutVars>
          <dgm:chMax val="1"/>
          <dgm:bulletEnabled val="1"/>
        </dgm:presLayoutVars>
      </dgm:prSet>
      <dgm:spPr/>
      <dgm:t>
        <a:bodyPr/>
        <a:lstStyle/>
        <a:p>
          <a:endParaRPr lang="es-ES_tradnl"/>
        </a:p>
      </dgm:t>
    </dgm:pt>
    <dgm:pt modelId="{3E3969B8-13DD-4BF4-864A-32B15679093B}" type="pres">
      <dgm:prSet presAssocID="{8C9C9115-A7BB-43BA-9704-EC1766E784A7}" presName="levelTx" presStyleLbl="revTx" presStyleIdx="0" presStyleCnt="0">
        <dgm:presLayoutVars>
          <dgm:chMax val="1"/>
          <dgm:bulletEnabled val="1"/>
        </dgm:presLayoutVars>
      </dgm:prSet>
      <dgm:spPr/>
      <dgm:t>
        <a:bodyPr/>
        <a:lstStyle/>
        <a:p>
          <a:endParaRPr lang="es-ES_tradnl"/>
        </a:p>
      </dgm:t>
    </dgm:pt>
    <dgm:pt modelId="{3CD999ED-13B8-49C9-8249-B8E521AB417A}" type="pres">
      <dgm:prSet presAssocID="{9B57F314-7B28-4635-B12B-A4597618D43A}" presName="Name8" presStyleCnt="0"/>
      <dgm:spPr/>
      <dgm:t>
        <a:bodyPr/>
        <a:lstStyle/>
        <a:p>
          <a:endParaRPr lang="es-ES_tradnl"/>
        </a:p>
      </dgm:t>
    </dgm:pt>
    <dgm:pt modelId="{669E6589-DD8C-48C5-9027-432E5859F15B}" type="pres">
      <dgm:prSet presAssocID="{9B57F314-7B28-4635-B12B-A4597618D43A}" presName="level" presStyleLbl="node1" presStyleIdx="8" presStyleCnt="10">
        <dgm:presLayoutVars>
          <dgm:chMax val="1"/>
          <dgm:bulletEnabled val="1"/>
        </dgm:presLayoutVars>
      </dgm:prSet>
      <dgm:spPr/>
      <dgm:t>
        <a:bodyPr/>
        <a:lstStyle/>
        <a:p>
          <a:endParaRPr lang="es-ES_tradnl"/>
        </a:p>
      </dgm:t>
    </dgm:pt>
    <dgm:pt modelId="{E8AFE977-4218-4CF8-830F-E3029FC72FC6}" type="pres">
      <dgm:prSet presAssocID="{9B57F314-7B28-4635-B12B-A4597618D43A}" presName="levelTx" presStyleLbl="revTx" presStyleIdx="0" presStyleCnt="0">
        <dgm:presLayoutVars>
          <dgm:chMax val="1"/>
          <dgm:bulletEnabled val="1"/>
        </dgm:presLayoutVars>
      </dgm:prSet>
      <dgm:spPr/>
      <dgm:t>
        <a:bodyPr/>
        <a:lstStyle/>
        <a:p>
          <a:endParaRPr lang="es-ES_tradnl"/>
        </a:p>
      </dgm:t>
    </dgm:pt>
    <dgm:pt modelId="{085715AF-7DC5-4268-96A9-C8DD88B72402}" type="pres">
      <dgm:prSet presAssocID="{97CBA84F-E9B5-4F89-A179-DA9066ED156F}" presName="Name8" presStyleCnt="0"/>
      <dgm:spPr/>
      <dgm:t>
        <a:bodyPr/>
        <a:lstStyle/>
        <a:p>
          <a:endParaRPr lang="es-ES_tradnl"/>
        </a:p>
      </dgm:t>
    </dgm:pt>
    <dgm:pt modelId="{C272C5DE-22C4-4BD1-AF33-B235928D767B}" type="pres">
      <dgm:prSet presAssocID="{97CBA84F-E9B5-4F89-A179-DA9066ED156F}" presName="level" presStyleLbl="node1" presStyleIdx="9" presStyleCnt="10">
        <dgm:presLayoutVars>
          <dgm:chMax val="1"/>
          <dgm:bulletEnabled val="1"/>
        </dgm:presLayoutVars>
      </dgm:prSet>
      <dgm:spPr/>
      <dgm:t>
        <a:bodyPr/>
        <a:lstStyle/>
        <a:p>
          <a:endParaRPr lang="es-ES_tradnl"/>
        </a:p>
      </dgm:t>
    </dgm:pt>
    <dgm:pt modelId="{24B923FA-706B-42AA-8DD1-C20F15024242}" type="pres">
      <dgm:prSet presAssocID="{97CBA84F-E9B5-4F89-A179-DA9066ED156F}" presName="levelTx" presStyleLbl="revTx" presStyleIdx="0" presStyleCnt="0">
        <dgm:presLayoutVars>
          <dgm:chMax val="1"/>
          <dgm:bulletEnabled val="1"/>
        </dgm:presLayoutVars>
      </dgm:prSet>
      <dgm:spPr/>
      <dgm:t>
        <a:bodyPr/>
        <a:lstStyle/>
        <a:p>
          <a:endParaRPr lang="es-ES_tradnl"/>
        </a:p>
      </dgm:t>
    </dgm:pt>
  </dgm:ptLst>
  <dgm:cxnLst>
    <dgm:cxn modelId="{1554DDDE-DD7D-4743-9851-A56203E64BBC}" srcId="{52ED22F1-7252-42D3-82D7-A62A41CDC060}" destId="{1A60BA5E-7111-4606-9F1A-00416E980143}" srcOrd="6" destOrd="0" parTransId="{58590CC7-B5B3-48C3-8872-B67F0B5C7C07}" sibTransId="{983D9A11-D065-4D09-9CCF-4A3F9EF617FE}"/>
    <dgm:cxn modelId="{B352325B-DE38-43C8-B490-A81EB3D85C4F}" type="presOf" srcId="{97CBA84F-E9B5-4F89-A179-DA9066ED156F}" destId="{24B923FA-706B-42AA-8DD1-C20F15024242}" srcOrd="1" destOrd="0" presId="urn:microsoft.com/office/officeart/2005/8/layout/pyramid1"/>
    <dgm:cxn modelId="{7BCB055B-C606-4073-8C59-6E381DED8EF5}" type="presOf" srcId="{472A6BD2-9171-4330-B2D6-F2CEDE153F08}" destId="{F671CB0E-9191-43A7-BD97-D43F007AFD15}" srcOrd="0" destOrd="0" presId="urn:microsoft.com/office/officeart/2005/8/layout/pyramid1"/>
    <dgm:cxn modelId="{14345FB4-C6A9-41C4-AFD3-E89F7056544C}" type="presOf" srcId="{9B57F314-7B28-4635-B12B-A4597618D43A}" destId="{E8AFE977-4218-4CF8-830F-E3029FC72FC6}" srcOrd="1" destOrd="0" presId="urn:microsoft.com/office/officeart/2005/8/layout/pyramid1"/>
    <dgm:cxn modelId="{BA79B2C6-F843-437F-9EB3-27AC004953D2}" type="presOf" srcId="{8680E5BC-8E1A-48CB-A40E-A12D54C2879C}" destId="{13B549E2-499C-4894-92DB-8A99119F5215}" srcOrd="1" destOrd="0" presId="urn:microsoft.com/office/officeart/2005/8/layout/pyramid1"/>
    <dgm:cxn modelId="{C783B25A-018D-4D69-97FB-BFDB6CEB5139}" srcId="{52ED22F1-7252-42D3-82D7-A62A41CDC060}" destId="{9B57F314-7B28-4635-B12B-A4597618D43A}" srcOrd="8" destOrd="0" parTransId="{DCBBC174-B4E9-44C0-B25E-A42335CBB836}" sibTransId="{4C72DE78-B189-476E-ADFC-553E4F667C78}"/>
    <dgm:cxn modelId="{FEC02E95-F7D7-4A6B-B612-99CC0A878A72}" srcId="{52ED22F1-7252-42D3-82D7-A62A41CDC060}" destId="{472A6BD2-9171-4330-B2D6-F2CEDE153F08}" srcOrd="5" destOrd="0" parTransId="{4339A068-EDDC-435D-A44B-45B102535AC5}" sibTransId="{58D5DB44-CF57-4C05-B69B-3E80931320F8}"/>
    <dgm:cxn modelId="{A8F78D78-07CC-4056-A219-E27177F28F5B}" type="presOf" srcId="{1A60BA5E-7111-4606-9F1A-00416E980143}" destId="{F504DC54-97A3-4EB3-8652-EDA4725A2126}" srcOrd="0" destOrd="0" presId="urn:microsoft.com/office/officeart/2005/8/layout/pyramid1"/>
    <dgm:cxn modelId="{9C6B45C3-AAAE-41CB-ABB3-8E71DEB3F59E}" type="presOf" srcId="{52ED22F1-7252-42D3-82D7-A62A41CDC060}" destId="{F2ADA413-067E-408A-B7C7-A8472CD34FFD}" srcOrd="0" destOrd="0" presId="urn:microsoft.com/office/officeart/2005/8/layout/pyramid1"/>
    <dgm:cxn modelId="{4B33B8BD-C5E1-4B73-A6BD-BF63B9AE51D7}" srcId="{52ED22F1-7252-42D3-82D7-A62A41CDC060}" destId="{F67F5531-5CE1-491E-BA5E-2F0BC3A216DA}" srcOrd="0" destOrd="0" parTransId="{6DC2F5CC-7686-47A9-BFA7-17E5752D6DEF}" sibTransId="{481070A0-B6A4-40B8-A7B2-1689E5540959}"/>
    <dgm:cxn modelId="{AD60C905-7F46-40C3-B6B6-DE050AFFC023}" type="presOf" srcId="{8C9C9115-A7BB-43BA-9704-EC1766E784A7}" destId="{3E3969B8-13DD-4BF4-864A-32B15679093B}" srcOrd="1" destOrd="0" presId="urn:microsoft.com/office/officeart/2005/8/layout/pyramid1"/>
    <dgm:cxn modelId="{A16BB6B3-4D83-4DCF-BD39-EA169DE65C48}" type="presOf" srcId="{F67F5531-5CE1-491E-BA5E-2F0BC3A216DA}" destId="{4D830566-55EB-41CF-A8C1-3358C03D4822}" srcOrd="0" destOrd="0" presId="urn:microsoft.com/office/officeart/2005/8/layout/pyramid1"/>
    <dgm:cxn modelId="{099B5F4B-DC65-40B2-B3AB-AC23C4F49C15}" type="presOf" srcId="{008FC9C0-8F7D-435F-8A53-274CCEB8CDCB}" destId="{6930BEC0-F5BF-4E01-B152-C3CF14ABF21C}" srcOrd="0" destOrd="0" presId="urn:microsoft.com/office/officeart/2005/8/layout/pyramid1"/>
    <dgm:cxn modelId="{39B54ED9-6009-4E45-B338-17F18E6F81BF}" srcId="{52ED22F1-7252-42D3-82D7-A62A41CDC060}" destId="{008FC9C0-8F7D-435F-8A53-274CCEB8CDCB}" srcOrd="4" destOrd="0" parTransId="{68DFFE5C-BFEC-4D3E-ABAF-00D177133FBA}" sibTransId="{F8C2654E-9911-40A0-925C-854E374E9C38}"/>
    <dgm:cxn modelId="{1B38BDEA-2F31-4641-8F0D-A2FA0B5E7334}" type="presOf" srcId="{008FC9C0-8F7D-435F-8A53-274CCEB8CDCB}" destId="{AC3EED60-F1AF-40C2-9298-5B8C4B9CA175}" srcOrd="1" destOrd="0" presId="urn:microsoft.com/office/officeart/2005/8/layout/pyramid1"/>
    <dgm:cxn modelId="{3828AF7E-F4F2-4A4B-8FD5-4FB9D25BF1A8}" type="presOf" srcId="{8680E5BC-8E1A-48CB-A40E-A12D54C2879C}" destId="{DDDA305F-E781-41B6-81ED-41FF460B1C89}" srcOrd="0" destOrd="0" presId="urn:microsoft.com/office/officeart/2005/8/layout/pyramid1"/>
    <dgm:cxn modelId="{72759B42-3501-4251-9BD4-6F17DB6DCFC1}" srcId="{52ED22F1-7252-42D3-82D7-A62A41CDC060}" destId="{F5C6E2B4-D298-470E-AB87-3F4B792371CD}" srcOrd="1" destOrd="0" parTransId="{45B18226-5AC0-472F-8C4A-B80D237F991E}" sibTransId="{2FF907CA-4B9B-46CF-9803-D96FA526EE30}"/>
    <dgm:cxn modelId="{6AB910A8-1124-4A37-BDB9-BC0B47612A38}" srcId="{52ED22F1-7252-42D3-82D7-A62A41CDC060}" destId="{0E019370-B2A3-4F13-B709-36AFB259D16C}" srcOrd="2" destOrd="0" parTransId="{C1C61AAA-F78D-42DC-B657-B6A81BC3B071}" sibTransId="{5C2553E0-2672-4514-9727-77653FB4B7BB}"/>
    <dgm:cxn modelId="{8224584D-EDC6-4BF2-BBD8-209421813986}" type="presOf" srcId="{F5C6E2B4-D298-470E-AB87-3F4B792371CD}" destId="{D2BE047F-B475-479E-81FC-83F836AADB48}" srcOrd="0" destOrd="0" presId="urn:microsoft.com/office/officeart/2005/8/layout/pyramid1"/>
    <dgm:cxn modelId="{5F437E00-7458-423C-B127-9B9EEC54E08E}" type="presOf" srcId="{472A6BD2-9171-4330-B2D6-F2CEDE153F08}" destId="{5883A5C2-475C-46C0-A620-FE3FABCEF943}" srcOrd="1" destOrd="0" presId="urn:microsoft.com/office/officeart/2005/8/layout/pyramid1"/>
    <dgm:cxn modelId="{7729764F-14CC-4736-A1DF-7357A56C88F2}" type="presOf" srcId="{97CBA84F-E9B5-4F89-A179-DA9066ED156F}" destId="{C272C5DE-22C4-4BD1-AF33-B235928D767B}" srcOrd="0" destOrd="0" presId="urn:microsoft.com/office/officeart/2005/8/layout/pyramid1"/>
    <dgm:cxn modelId="{7C8C0CF1-8779-4E1B-BDAC-03BCEBDD5EF6}" type="presOf" srcId="{8C9C9115-A7BB-43BA-9704-EC1766E784A7}" destId="{FFE880E0-4FCB-4561-862A-34DE5D20CCC7}" srcOrd="0" destOrd="0" presId="urn:microsoft.com/office/officeart/2005/8/layout/pyramid1"/>
    <dgm:cxn modelId="{F3F37514-1B0B-47DF-B043-B99E4EE793CE}" type="presOf" srcId="{0E019370-B2A3-4F13-B709-36AFB259D16C}" destId="{470BDABE-6D0F-436B-AD95-CA0BEFCE28ED}" srcOrd="1" destOrd="0" presId="urn:microsoft.com/office/officeart/2005/8/layout/pyramid1"/>
    <dgm:cxn modelId="{B631FAEF-648D-48C8-B59C-0ED1B62317A5}" type="presOf" srcId="{F67F5531-5CE1-491E-BA5E-2F0BC3A216DA}" destId="{61B0678E-4D13-41A5-ABB1-1FB82198D59F}" srcOrd="1" destOrd="0" presId="urn:microsoft.com/office/officeart/2005/8/layout/pyramid1"/>
    <dgm:cxn modelId="{93627AD8-BFC9-4091-ACFE-423239F50FB8}" type="presOf" srcId="{F5C6E2B4-D298-470E-AB87-3F4B792371CD}" destId="{185718FE-8016-4CE6-B8E4-52B673B5DEFD}" srcOrd="1" destOrd="0" presId="urn:microsoft.com/office/officeart/2005/8/layout/pyramid1"/>
    <dgm:cxn modelId="{83209288-FD92-41F7-9102-0DF8218406DF}" srcId="{52ED22F1-7252-42D3-82D7-A62A41CDC060}" destId="{8680E5BC-8E1A-48CB-A40E-A12D54C2879C}" srcOrd="3" destOrd="0" parTransId="{A5A573B8-953D-4C66-890B-BE647584D1F0}" sibTransId="{2CFFD56D-5C91-4BB5-BE3C-30EE17781DC7}"/>
    <dgm:cxn modelId="{783C38C4-20F1-440B-9FAD-D6F615F1C238}" type="presOf" srcId="{0E019370-B2A3-4F13-B709-36AFB259D16C}" destId="{BFCB517B-9885-418D-B6B5-365F1C124F5A}" srcOrd="0" destOrd="0" presId="urn:microsoft.com/office/officeart/2005/8/layout/pyramid1"/>
    <dgm:cxn modelId="{18CCEC0C-A120-464B-BE3A-9AE1E3C8B35B}" srcId="{52ED22F1-7252-42D3-82D7-A62A41CDC060}" destId="{97CBA84F-E9B5-4F89-A179-DA9066ED156F}" srcOrd="9" destOrd="0" parTransId="{1EC7DCF7-EECC-4003-A1E6-0172575661D9}" sibTransId="{542720D6-A7C5-44C5-87A8-ACD9293FCB4B}"/>
    <dgm:cxn modelId="{F6EC8241-9DFF-4B59-A172-3ED0DCC6231F}" srcId="{52ED22F1-7252-42D3-82D7-A62A41CDC060}" destId="{8C9C9115-A7BB-43BA-9704-EC1766E784A7}" srcOrd="7" destOrd="0" parTransId="{E2150571-2B35-4EB3-A883-DFCDA7F05355}" sibTransId="{6DE07935-CC94-4B9A-950C-571E0A77DC0F}"/>
    <dgm:cxn modelId="{84AA5FD3-2F74-4E51-B3DF-8A01DC567C9E}" type="presOf" srcId="{9B57F314-7B28-4635-B12B-A4597618D43A}" destId="{669E6589-DD8C-48C5-9027-432E5859F15B}" srcOrd="0" destOrd="0" presId="urn:microsoft.com/office/officeart/2005/8/layout/pyramid1"/>
    <dgm:cxn modelId="{FEB9D3E2-8D59-4200-81E6-10D0D5ED4BE8}" type="presOf" srcId="{1A60BA5E-7111-4606-9F1A-00416E980143}" destId="{31BCCDC4-CFAD-49D3-A09D-2127281686B3}" srcOrd="1" destOrd="0" presId="urn:microsoft.com/office/officeart/2005/8/layout/pyramid1"/>
    <dgm:cxn modelId="{E8E9CEA8-7B37-4F7F-925B-A4CDD009753D}" type="presParOf" srcId="{F2ADA413-067E-408A-B7C7-A8472CD34FFD}" destId="{CB610471-BB45-4EF2-B365-1C6D04AA0431}" srcOrd="0" destOrd="0" presId="urn:microsoft.com/office/officeart/2005/8/layout/pyramid1"/>
    <dgm:cxn modelId="{975BF665-5386-4C9A-942F-B77AACF1D597}" type="presParOf" srcId="{CB610471-BB45-4EF2-B365-1C6D04AA0431}" destId="{4D830566-55EB-41CF-A8C1-3358C03D4822}" srcOrd="0" destOrd="0" presId="urn:microsoft.com/office/officeart/2005/8/layout/pyramid1"/>
    <dgm:cxn modelId="{0A07938C-2BF3-48DF-BCFA-7CF0E4A8A0D8}" type="presParOf" srcId="{CB610471-BB45-4EF2-B365-1C6D04AA0431}" destId="{61B0678E-4D13-41A5-ABB1-1FB82198D59F}" srcOrd="1" destOrd="0" presId="urn:microsoft.com/office/officeart/2005/8/layout/pyramid1"/>
    <dgm:cxn modelId="{E2A6D83A-524B-4E18-9081-B9A8D2AFA846}" type="presParOf" srcId="{F2ADA413-067E-408A-B7C7-A8472CD34FFD}" destId="{4D588139-0FC4-4328-90DD-196F1AF8619B}" srcOrd="1" destOrd="0" presId="urn:microsoft.com/office/officeart/2005/8/layout/pyramid1"/>
    <dgm:cxn modelId="{5452CCE8-B7D8-4BB6-9E28-3BDFCE57D9B6}" type="presParOf" srcId="{4D588139-0FC4-4328-90DD-196F1AF8619B}" destId="{D2BE047F-B475-479E-81FC-83F836AADB48}" srcOrd="0" destOrd="0" presId="urn:microsoft.com/office/officeart/2005/8/layout/pyramid1"/>
    <dgm:cxn modelId="{392DAC1F-1F5E-45E2-A588-1545F888348D}" type="presParOf" srcId="{4D588139-0FC4-4328-90DD-196F1AF8619B}" destId="{185718FE-8016-4CE6-B8E4-52B673B5DEFD}" srcOrd="1" destOrd="0" presId="urn:microsoft.com/office/officeart/2005/8/layout/pyramid1"/>
    <dgm:cxn modelId="{71337CBB-AD25-4669-B011-DEEE40564DA2}" type="presParOf" srcId="{F2ADA413-067E-408A-B7C7-A8472CD34FFD}" destId="{1BD1EC71-6B20-4394-975A-1F983EAD4FA0}" srcOrd="2" destOrd="0" presId="urn:microsoft.com/office/officeart/2005/8/layout/pyramid1"/>
    <dgm:cxn modelId="{D645907C-DA5E-4ADE-8376-15A576CB19E7}" type="presParOf" srcId="{1BD1EC71-6B20-4394-975A-1F983EAD4FA0}" destId="{BFCB517B-9885-418D-B6B5-365F1C124F5A}" srcOrd="0" destOrd="0" presId="urn:microsoft.com/office/officeart/2005/8/layout/pyramid1"/>
    <dgm:cxn modelId="{FAA669F8-DDE3-4160-8220-272E0E35784A}" type="presParOf" srcId="{1BD1EC71-6B20-4394-975A-1F983EAD4FA0}" destId="{470BDABE-6D0F-436B-AD95-CA0BEFCE28ED}" srcOrd="1" destOrd="0" presId="urn:microsoft.com/office/officeart/2005/8/layout/pyramid1"/>
    <dgm:cxn modelId="{DEE52B1C-20E1-4908-91C5-7194C79FBC06}" type="presParOf" srcId="{F2ADA413-067E-408A-B7C7-A8472CD34FFD}" destId="{2A7EAE62-F604-4B33-AF47-321578F97998}" srcOrd="3" destOrd="0" presId="urn:microsoft.com/office/officeart/2005/8/layout/pyramid1"/>
    <dgm:cxn modelId="{1652046F-1297-4508-934F-4344E519F66F}" type="presParOf" srcId="{2A7EAE62-F604-4B33-AF47-321578F97998}" destId="{DDDA305F-E781-41B6-81ED-41FF460B1C89}" srcOrd="0" destOrd="0" presId="urn:microsoft.com/office/officeart/2005/8/layout/pyramid1"/>
    <dgm:cxn modelId="{22ADBF73-8EB4-4B78-B5CE-E731DF9B1E1C}" type="presParOf" srcId="{2A7EAE62-F604-4B33-AF47-321578F97998}" destId="{13B549E2-499C-4894-92DB-8A99119F5215}" srcOrd="1" destOrd="0" presId="urn:microsoft.com/office/officeart/2005/8/layout/pyramid1"/>
    <dgm:cxn modelId="{7F436B9F-DC23-4B3B-89CA-B657CF3575D9}" type="presParOf" srcId="{F2ADA413-067E-408A-B7C7-A8472CD34FFD}" destId="{C7CAF8A1-C29E-4D48-AB09-1C285885A495}" srcOrd="4" destOrd="0" presId="urn:microsoft.com/office/officeart/2005/8/layout/pyramid1"/>
    <dgm:cxn modelId="{B0E198F3-32B0-4B8F-A8EB-473614CC0FA4}" type="presParOf" srcId="{C7CAF8A1-C29E-4D48-AB09-1C285885A495}" destId="{6930BEC0-F5BF-4E01-B152-C3CF14ABF21C}" srcOrd="0" destOrd="0" presId="urn:microsoft.com/office/officeart/2005/8/layout/pyramid1"/>
    <dgm:cxn modelId="{2151E18B-CF29-4190-8397-5254CBDA0E0B}" type="presParOf" srcId="{C7CAF8A1-C29E-4D48-AB09-1C285885A495}" destId="{AC3EED60-F1AF-40C2-9298-5B8C4B9CA175}" srcOrd="1" destOrd="0" presId="urn:microsoft.com/office/officeart/2005/8/layout/pyramid1"/>
    <dgm:cxn modelId="{77CE8B74-F1CD-4DC3-B5C6-39C8140ACA26}" type="presParOf" srcId="{F2ADA413-067E-408A-B7C7-A8472CD34FFD}" destId="{D93C927D-8BF5-48C7-993A-A75E99ECA08D}" srcOrd="5" destOrd="0" presId="urn:microsoft.com/office/officeart/2005/8/layout/pyramid1"/>
    <dgm:cxn modelId="{D3542DFC-3FAA-42E4-8887-CDA482FDDF0D}" type="presParOf" srcId="{D93C927D-8BF5-48C7-993A-A75E99ECA08D}" destId="{F671CB0E-9191-43A7-BD97-D43F007AFD15}" srcOrd="0" destOrd="0" presId="urn:microsoft.com/office/officeart/2005/8/layout/pyramid1"/>
    <dgm:cxn modelId="{36EA1697-BC08-4689-A4D7-861285BD3270}" type="presParOf" srcId="{D93C927D-8BF5-48C7-993A-A75E99ECA08D}" destId="{5883A5C2-475C-46C0-A620-FE3FABCEF943}" srcOrd="1" destOrd="0" presId="urn:microsoft.com/office/officeart/2005/8/layout/pyramid1"/>
    <dgm:cxn modelId="{44C1DBA8-99FA-4AF3-A397-BDA7390E2A0F}" type="presParOf" srcId="{F2ADA413-067E-408A-B7C7-A8472CD34FFD}" destId="{883E88DE-4B02-4338-BD67-0CF5E67176C4}" srcOrd="6" destOrd="0" presId="urn:microsoft.com/office/officeart/2005/8/layout/pyramid1"/>
    <dgm:cxn modelId="{20B557B2-A7FF-484C-817C-703B04F79020}" type="presParOf" srcId="{883E88DE-4B02-4338-BD67-0CF5E67176C4}" destId="{F504DC54-97A3-4EB3-8652-EDA4725A2126}" srcOrd="0" destOrd="0" presId="urn:microsoft.com/office/officeart/2005/8/layout/pyramid1"/>
    <dgm:cxn modelId="{4B8CFDFD-086B-475F-826C-2C6C9FD95D18}" type="presParOf" srcId="{883E88DE-4B02-4338-BD67-0CF5E67176C4}" destId="{31BCCDC4-CFAD-49D3-A09D-2127281686B3}" srcOrd="1" destOrd="0" presId="urn:microsoft.com/office/officeart/2005/8/layout/pyramid1"/>
    <dgm:cxn modelId="{C98493E8-05F5-48EF-AF7C-096C12246280}" type="presParOf" srcId="{F2ADA413-067E-408A-B7C7-A8472CD34FFD}" destId="{5D663328-F64F-45F2-BB69-DFC0CE38075F}" srcOrd="7" destOrd="0" presId="urn:microsoft.com/office/officeart/2005/8/layout/pyramid1"/>
    <dgm:cxn modelId="{C6FE0ADC-6070-43EB-9052-B62DC7EB08B4}" type="presParOf" srcId="{5D663328-F64F-45F2-BB69-DFC0CE38075F}" destId="{FFE880E0-4FCB-4561-862A-34DE5D20CCC7}" srcOrd="0" destOrd="0" presId="urn:microsoft.com/office/officeart/2005/8/layout/pyramid1"/>
    <dgm:cxn modelId="{D9460929-ED31-4ADA-B238-E3FB91630CDA}" type="presParOf" srcId="{5D663328-F64F-45F2-BB69-DFC0CE38075F}" destId="{3E3969B8-13DD-4BF4-864A-32B15679093B}" srcOrd="1" destOrd="0" presId="urn:microsoft.com/office/officeart/2005/8/layout/pyramid1"/>
    <dgm:cxn modelId="{D7D53CCA-B8DD-4E4A-92FF-2F83D5911DEA}" type="presParOf" srcId="{F2ADA413-067E-408A-B7C7-A8472CD34FFD}" destId="{3CD999ED-13B8-49C9-8249-B8E521AB417A}" srcOrd="8" destOrd="0" presId="urn:microsoft.com/office/officeart/2005/8/layout/pyramid1"/>
    <dgm:cxn modelId="{80E6D4C1-E5F2-4D9D-90CC-0BD0967F352F}" type="presParOf" srcId="{3CD999ED-13B8-49C9-8249-B8E521AB417A}" destId="{669E6589-DD8C-48C5-9027-432E5859F15B}" srcOrd="0" destOrd="0" presId="urn:microsoft.com/office/officeart/2005/8/layout/pyramid1"/>
    <dgm:cxn modelId="{D2F9E75D-A248-4B62-8E4A-37BD1E7D1C65}" type="presParOf" srcId="{3CD999ED-13B8-49C9-8249-B8E521AB417A}" destId="{E8AFE977-4218-4CF8-830F-E3029FC72FC6}" srcOrd="1" destOrd="0" presId="urn:microsoft.com/office/officeart/2005/8/layout/pyramid1"/>
    <dgm:cxn modelId="{3F261872-3926-488C-ACA4-61F0150A8589}" type="presParOf" srcId="{F2ADA413-067E-408A-B7C7-A8472CD34FFD}" destId="{085715AF-7DC5-4268-96A9-C8DD88B72402}" srcOrd="9" destOrd="0" presId="urn:microsoft.com/office/officeart/2005/8/layout/pyramid1"/>
    <dgm:cxn modelId="{F8BF305B-F67A-4744-954A-0F18746E5C4F}" type="presParOf" srcId="{085715AF-7DC5-4268-96A9-C8DD88B72402}" destId="{C272C5DE-22C4-4BD1-AF33-B235928D767B}" srcOrd="0" destOrd="0" presId="urn:microsoft.com/office/officeart/2005/8/layout/pyramid1"/>
    <dgm:cxn modelId="{DF8EB4B8-436D-4388-927C-14E0EF8F2D48}" type="presParOf" srcId="{085715AF-7DC5-4268-96A9-C8DD88B72402}" destId="{24B923FA-706B-42AA-8DD1-C20F15024242}"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1635BB-A5AE-4A2B-8A1E-232AC228F393}" type="doc">
      <dgm:prSet loTypeId="urn:microsoft.com/office/officeart/2005/8/layout/hProcess9" loCatId="process" qsTypeId="urn:microsoft.com/office/officeart/2005/8/quickstyle/simple1" qsCatId="simple" csTypeId="urn:microsoft.com/office/officeart/2005/8/colors/colorful2" csCatId="colorful" phldr="1"/>
      <dgm:spPr/>
    </dgm:pt>
    <dgm:pt modelId="{96CA9962-4096-4B07-8875-A4CA627C7005}">
      <dgm:prSet phldrT="[Texto]" custT="1"/>
      <dgm:spPr/>
      <dgm:t>
        <a:bodyPr/>
        <a:lstStyle/>
        <a:p>
          <a:r>
            <a:rPr lang="es-ES_tradnl" sz="1400" dirty="0" smtClean="0">
              <a:solidFill>
                <a:schemeClr val="tx1"/>
              </a:solidFill>
            </a:rPr>
            <a:t>Equipo estratégico:</a:t>
          </a:r>
        </a:p>
        <a:p>
          <a:r>
            <a:rPr lang="es-ES_tradnl" sz="1400" dirty="0" smtClean="0">
              <a:solidFill>
                <a:schemeClr val="tx1"/>
              </a:solidFill>
            </a:rPr>
            <a:t>U.I.P.P.E. y COPLADEMUN</a:t>
          </a:r>
          <a:endParaRPr lang="es-ES_tradnl" sz="1400" dirty="0">
            <a:solidFill>
              <a:schemeClr val="tx1"/>
            </a:solidFill>
          </a:endParaRPr>
        </a:p>
      </dgm:t>
    </dgm:pt>
    <dgm:pt modelId="{FC20F94A-B5BD-4895-98BB-6D9586AB60E3}" type="parTrans" cxnId="{0B059E7E-2DCB-47BD-9327-3D5850D95D4B}">
      <dgm:prSet/>
      <dgm:spPr/>
      <dgm:t>
        <a:bodyPr/>
        <a:lstStyle/>
        <a:p>
          <a:endParaRPr lang="es-ES_tradnl" sz="1000">
            <a:solidFill>
              <a:schemeClr val="tx1"/>
            </a:solidFill>
          </a:endParaRPr>
        </a:p>
      </dgm:t>
    </dgm:pt>
    <dgm:pt modelId="{2B97F55E-0EDF-4391-A921-B9CE0BC6F3FD}" type="sibTrans" cxnId="{0B059E7E-2DCB-47BD-9327-3D5850D95D4B}">
      <dgm:prSet/>
      <dgm:spPr/>
      <dgm:t>
        <a:bodyPr/>
        <a:lstStyle/>
        <a:p>
          <a:endParaRPr lang="es-ES_tradnl" sz="1000">
            <a:solidFill>
              <a:schemeClr val="tx1"/>
            </a:solidFill>
          </a:endParaRPr>
        </a:p>
      </dgm:t>
    </dgm:pt>
    <dgm:pt modelId="{8290D847-E6A4-49E4-BAE1-DA7CF5622BEA}">
      <dgm:prSet phldrT="[Texto]" custT="1"/>
      <dgm:spPr/>
      <dgm:t>
        <a:bodyPr/>
        <a:lstStyle/>
        <a:p>
          <a:r>
            <a:rPr lang="es-ES_tradnl" sz="1400" dirty="0" smtClean="0">
              <a:solidFill>
                <a:schemeClr val="tx1"/>
              </a:solidFill>
            </a:rPr>
            <a:t>Coordinar conjuntamente la elaboración del PDM 2013-2015</a:t>
          </a:r>
          <a:endParaRPr lang="es-ES_tradnl" sz="1400" dirty="0">
            <a:solidFill>
              <a:schemeClr val="tx1"/>
            </a:solidFill>
          </a:endParaRPr>
        </a:p>
      </dgm:t>
    </dgm:pt>
    <dgm:pt modelId="{AABC75F1-53F5-47A6-B940-B9E21A34BE1B}" type="parTrans" cxnId="{3793BD0F-E2DA-434A-BCDF-68E0C7DF505B}">
      <dgm:prSet/>
      <dgm:spPr/>
      <dgm:t>
        <a:bodyPr/>
        <a:lstStyle/>
        <a:p>
          <a:endParaRPr lang="es-ES_tradnl" sz="1000">
            <a:solidFill>
              <a:schemeClr val="tx1"/>
            </a:solidFill>
          </a:endParaRPr>
        </a:p>
      </dgm:t>
    </dgm:pt>
    <dgm:pt modelId="{2C7AE16E-EAE1-46A4-99B2-7638AAE6D090}" type="sibTrans" cxnId="{3793BD0F-E2DA-434A-BCDF-68E0C7DF505B}">
      <dgm:prSet/>
      <dgm:spPr/>
      <dgm:t>
        <a:bodyPr/>
        <a:lstStyle/>
        <a:p>
          <a:endParaRPr lang="es-ES_tradnl" sz="1000">
            <a:solidFill>
              <a:schemeClr val="tx1"/>
            </a:solidFill>
          </a:endParaRPr>
        </a:p>
      </dgm:t>
    </dgm:pt>
    <dgm:pt modelId="{DCF70D6C-44E2-4C16-9019-EB0377663419}">
      <dgm:prSet phldrT="[Texto]" custT="1"/>
      <dgm:spPr>
        <a:solidFill>
          <a:srgbClr val="FF0066"/>
        </a:solidFill>
      </dgm:spPr>
      <dgm:t>
        <a:bodyPr/>
        <a:lstStyle/>
        <a:p>
          <a:r>
            <a:rPr lang="es-ES_tradnl" sz="1100" dirty="0" smtClean="0">
              <a:solidFill>
                <a:schemeClr val="tx1"/>
              </a:solidFill>
            </a:rPr>
            <a:t>Integración del diagnóstico estratégico y del anteproyecto del PDM, estrategia de participación ciudadana y  consensar el PDM. </a:t>
          </a:r>
        </a:p>
      </dgm:t>
    </dgm:pt>
    <dgm:pt modelId="{55A81F5F-6EA4-45F1-AFB6-6BF172EA4003}" type="parTrans" cxnId="{676D481B-1986-4B43-BECC-6DE862496DB8}">
      <dgm:prSet/>
      <dgm:spPr/>
      <dgm:t>
        <a:bodyPr/>
        <a:lstStyle/>
        <a:p>
          <a:endParaRPr lang="es-ES_tradnl" sz="1000">
            <a:solidFill>
              <a:schemeClr val="tx1"/>
            </a:solidFill>
          </a:endParaRPr>
        </a:p>
      </dgm:t>
    </dgm:pt>
    <dgm:pt modelId="{90066A6D-274E-46C3-A78C-EC85E611B7E0}" type="sibTrans" cxnId="{676D481B-1986-4B43-BECC-6DE862496DB8}">
      <dgm:prSet/>
      <dgm:spPr/>
      <dgm:t>
        <a:bodyPr/>
        <a:lstStyle/>
        <a:p>
          <a:endParaRPr lang="es-ES_tradnl" sz="1000">
            <a:solidFill>
              <a:schemeClr val="tx1"/>
            </a:solidFill>
          </a:endParaRPr>
        </a:p>
      </dgm:t>
    </dgm:pt>
    <dgm:pt modelId="{498D92D6-D831-4299-8C4D-E666ABCED802}" type="pres">
      <dgm:prSet presAssocID="{CA1635BB-A5AE-4A2B-8A1E-232AC228F393}" presName="CompostProcess" presStyleCnt="0">
        <dgm:presLayoutVars>
          <dgm:dir/>
          <dgm:resizeHandles val="exact"/>
        </dgm:presLayoutVars>
      </dgm:prSet>
      <dgm:spPr/>
    </dgm:pt>
    <dgm:pt modelId="{95FAE0E6-DA41-41EE-A2B0-A818A69D4ED7}" type="pres">
      <dgm:prSet presAssocID="{CA1635BB-A5AE-4A2B-8A1E-232AC228F393}" presName="arrow" presStyleLbl="bgShp" presStyleIdx="0" presStyleCnt="1" custScaleX="117647" custLinFactNeighborX="1368" custLinFactNeighborY="8000"/>
      <dgm:spPr/>
      <dgm:t>
        <a:bodyPr/>
        <a:lstStyle/>
        <a:p>
          <a:endParaRPr lang="es-ES_tradnl"/>
        </a:p>
      </dgm:t>
    </dgm:pt>
    <dgm:pt modelId="{61127490-664E-450B-BBF9-C112E142C5D8}" type="pres">
      <dgm:prSet presAssocID="{CA1635BB-A5AE-4A2B-8A1E-232AC228F393}" presName="linearProcess" presStyleCnt="0"/>
      <dgm:spPr/>
    </dgm:pt>
    <dgm:pt modelId="{545F410B-80EB-4B51-B2B0-A16392B6157B}" type="pres">
      <dgm:prSet presAssocID="{96CA9962-4096-4B07-8875-A4CA627C7005}" presName="textNode" presStyleLbl="node1" presStyleIdx="0" presStyleCnt="3">
        <dgm:presLayoutVars>
          <dgm:bulletEnabled val="1"/>
        </dgm:presLayoutVars>
      </dgm:prSet>
      <dgm:spPr/>
      <dgm:t>
        <a:bodyPr/>
        <a:lstStyle/>
        <a:p>
          <a:endParaRPr lang="es-ES_tradnl"/>
        </a:p>
      </dgm:t>
    </dgm:pt>
    <dgm:pt modelId="{5FD0C619-8BF1-46B4-BFB0-B7EDAC913E1A}" type="pres">
      <dgm:prSet presAssocID="{2B97F55E-0EDF-4391-A921-B9CE0BC6F3FD}" presName="sibTrans" presStyleCnt="0"/>
      <dgm:spPr/>
    </dgm:pt>
    <dgm:pt modelId="{A472F0CC-FB2D-4DF2-9F87-C5BC9337A734}" type="pres">
      <dgm:prSet presAssocID="{8290D847-E6A4-49E4-BAE1-DA7CF5622BEA}" presName="textNode" presStyleLbl="node1" presStyleIdx="1" presStyleCnt="3">
        <dgm:presLayoutVars>
          <dgm:bulletEnabled val="1"/>
        </dgm:presLayoutVars>
      </dgm:prSet>
      <dgm:spPr/>
      <dgm:t>
        <a:bodyPr/>
        <a:lstStyle/>
        <a:p>
          <a:endParaRPr lang="es-ES_tradnl"/>
        </a:p>
      </dgm:t>
    </dgm:pt>
    <dgm:pt modelId="{19DDF9AC-FC7D-4017-A11C-9B5753370862}" type="pres">
      <dgm:prSet presAssocID="{2C7AE16E-EAE1-46A4-99B2-7638AAE6D090}" presName="sibTrans" presStyleCnt="0"/>
      <dgm:spPr/>
    </dgm:pt>
    <dgm:pt modelId="{C7C310B6-70D2-4EF6-AF17-938E6DE52F73}" type="pres">
      <dgm:prSet presAssocID="{DCF70D6C-44E2-4C16-9019-EB0377663419}" presName="textNode" presStyleLbl="node1" presStyleIdx="2" presStyleCnt="3" custLinFactNeighborY="5000">
        <dgm:presLayoutVars>
          <dgm:bulletEnabled val="1"/>
        </dgm:presLayoutVars>
      </dgm:prSet>
      <dgm:spPr/>
      <dgm:t>
        <a:bodyPr/>
        <a:lstStyle/>
        <a:p>
          <a:endParaRPr lang="es-ES_tradnl"/>
        </a:p>
      </dgm:t>
    </dgm:pt>
  </dgm:ptLst>
  <dgm:cxnLst>
    <dgm:cxn modelId="{0B059E7E-2DCB-47BD-9327-3D5850D95D4B}" srcId="{CA1635BB-A5AE-4A2B-8A1E-232AC228F393}" destId="{96CA9962-4096-4B07-8875-A4CA627C7005}" srcOrd="0" destOrd="0" parTransId="{FC20F94A-B5BD-4895-98BB-6D9586AB60E3}" sibTransId="{2B97F55E-0EDF-4391-A921-B9CE0BC6F3FD}"/>
    <dgm:cxn modelId="{3793BD0F-E2DA-434A-BCDF-68E0C7DF505B}" srcId="{CA1635BB-A5AE-4A2B-8A1E-232AC228F393}" destId="{8290D847-E6A4-49E4-BAE1-DA7CF5622BEA}" srcOrd="1" destOrd="0" parTransId="{AABC75F1-53F5-47A6-B940-B9E21A34BE1B}" sibTransId="{2C7AE16E-EAE1-46A4-99B2-7638AAE6D090}"/>
    <dgm:cxn modelId="{676D481B-1986-4B43-BECC-6DE862496DB8}" srcId="{CA1635BB-A5AE-4A2B-8A1E-232AC228F393}" destId="{DCF70D6C-44E2-4C16-9019-EB0377663419}" srcOrd="2" destOrd="0" parTransId="{55A81F5F-6EA4-45F1-AFB6-6BF172EA4003}" sibTransId="{90066A6D-274E-46C3-A78C-EC85E611B7E0}"/>
    <dgm:cxn modelId="{71FD5F5F-23C9-482D-B571-19983C51B329}" type="presOf" srcId="{CA1635BB-A5AE-4A2B-8A1E-232AC228F393}" destId="{498D92D6-D831-4299-8C4D-E666ABCED802}" srcOrd="0" destOrd="0" presId="urn:microsoft.com/office/officeart/2005/8/layout/hProcess9"/>
    <dgm:cxn modelId="{DADC45CC-1E32-4006-8738-6819873B4450}" type="presOf" srcId="{96CA9962-4096-4B07-8875-A4CA627C7005}" destId="{545F410B-80EB-4B51-B2B0-A16392B6157B}" srcOrd="0" destOrd="0" presId="urn:microsoft.com/office/officeart/2005/8/layout/hProcess9"/>
    <dgm:cxn modelId="{30AE32A0-9B94-477D-91D1-7E1B0C7777F8}" type="presOf" srcId="{DCF70D6C-44E2-4C16-9019-EB0377663419}" destId="{C7C310B6-70D2-4EF6-AF17-938E6DE52F73}" srcOrd="0" destOrd="0" presId="urn:microsoft.com/office/officeart/2005/8/layout/hProcess9"/>
    <dgm:cxn modelId="{514C9D09-B724-43D9-BA97-9F9873204B4C}" type="presOf" srcId="{8290D847-E6A4-49E4-BAE1-DA7CF5622BEA}" destId="{A472F0CC-FB2D-4DF2-9F87-C5BC9337A734}" srcOrd="0" destOrd="0" presId="urn:microsoft.com/office/officeart/2005/8/layout/hProcess9"/>
    <dgm:cxn modelId="{FD59AB70-C3FD-453E-9740-912DB2B5A3D2}" type="presParOf" srcId="{498D92D6-D831-4299-8C4D-E666ABCED802}" destId="{95FAE0E6-DA41-41EE-A2B0-A818A69D4ED7}" srcOrd="0" destOrd="0" presId="urn:microsoft.com/office/officeart/2005/8/layout/hProcess9"/>
    <dgm:cxn modelId="{704B9C7F-1EDC-444A-A807-E54300DB0DD4}" type="presParOf" srcId="{498D92D6-D831-4299-8C4D-E666ABCED802}" destId="{61127490-664E-450B-BBF9-C112E142C5D8}" srcOrd="1" destOrd="0" presId="urn:microsoft.com/office/officeart/2005/8/layout/hProcess9"/>
    <dgm:cxn modelId="{8F7C7DD5-B489-433F-9D8E-D9FEC0D02C6B}" type="presParOf" srcId="{61127490-664E-450B-BBF9-C112E142C5D8}" destId="{545F410B-80EB-4B51-B2B0-A16392B6157B}" srcOrd="0" destOrd="0" presId="urn:microsoft.com/office/officeart/2005/8/layout/hProcess9"/>
    <dgm:cxn modelId="{49ACC130-FF91-485F-AC27-DE6402F1140F}" type="presParOf" srcId="{61127490-664E-450B-BBF9-C112E142C5D8}" destId="{5FD0C619-8BF1-46B4-BFB0-B7EDAC913E1A}" srcOrd="1" destOrd="0" presId="urn:microsoft.com/office/officeart/2005/8/layout/hProcess9"/>
    <dgm:cxn modelId="{F420868D-5A3A-4484-9F58-EFA75C7C8E79}" type="presParOf" srcId="{61127490-664E-450B-BBF9-C112E142C5D8}" destId="{A472F0CC-FB2D-4DF2-9F87-C5BC9337A734}" srcOrd="2" destOrd="0" presId="urn:microsoft.com/office/officeart/2005/8/layout/hProcess9"/>
    <dgm:cxn modelId="{2145DA79-7717-43B0-9E31-7184D501B469}" type="presParOf" srcId="{61127490-664E-450B-BBF9-C112E142C5D8}" destId="{19DDF9AC-FC7D-4017-A11C-9B5753370862}" srcOrd="3" destOrd="0" presId="urn:microsoft.com/office/officeart/2005/8/layout/hProcess9"/>
    <dgm:cxn modelId="{64807C42-9719-408F-88BB-64562C20BFB1}" type="presParOf" srcId="{61127490-664E-450B-BBF9-C112E142C5D8}" destId="{C7C310B6-70D2-4EF6-AF17-938E6DE52F73}" srcOrd="4" destOrd="0" presId="urn:microsoft.com/office/officeart/2005/8/layout/hProcess9"/>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1635BB-A5AE-4A2B-8A1E-232AC228F393}" type="doc">
      <dgm:prSet loTypeId="urn:microsoft.com/office/officeart/2005/8/layout/hProcess9" loCatId="process" qsTypeId="urn:microsoft.com/office/officeart/2005/8/quickstyle/simple1" qsCatId="simple" csTypeId="urn:microsoft.com/office/officeart/2005/8/colors/colorful2" csCatId="colorful" phldr="1"/>
      <dgm:spPr/>
    </dgm:pt>
    <dgm:pt modelId="{96CA9962-4096-4B07-8875-A4CA627C7005}">
      <dgm:prSet phldrT="[Texto]" custT="1"/>
      <dgm:spPr/>
      <dgm:t>
        <a:bodyPr/>
        <a:lstStyle/>
        <a:p>
          <a:pPr defTabSz="533400">
            <a:lnSpc>
              <a:spcPct val="90000"/>
            </a:lnSpc>
            <a:spcBef>
              <a:spcPct val="0"/>
            </a:spcBef>
            <a:spcAft>
              <a:spcPct val="35000"/>
            </a:spcAft>
          </a:pPr>
          <a:r>
            <a:rPr lang="es-ES_tradnl" sz="1400" dirty="0" smtClean="0">
              <a:solidFill>
                <a:schemeClr val="tx1"/>
              </a:solidFill>
            </a:rPr>
            <a:t>Funcionarios públicos y</a:t>
          </a:r>
        </a:p>
        <a:p>
          <a:pPr defTabSz="533400">
            <a:lnSpc>
              <a:spcPct val="90000"/>
            </a:lnSpc>
            <a:spcBef>
              <a:spcPct val="0"/>
            </a:spcBef>
            <a:spcAft>
              <a:spcPct val="35000"/>
            </a:spcAft>
          </a:pPr>
          <a:r>
            <a:rPr lang="es-ES_tradnl" sz="1400" dirty="0" smtClean="0">
              <a:solidFill>
                <a:schemeClr val="tx1"/>
              </a:solidFill>
            </a:rPr>
            <a:t>Grupo de especialistas</a:t>
          </a:r>
        </a:p>
      </dgm:t>
    </dgm:pt>
    <dgm:pt modelId="{FC20F94A-B5BD-4895-98BB-6D9586AB60E3}" type="parTrans" cxnId="{0B059E7E-2DCB-47BD-9327-3D5850D95D4B}">
      <dgm:prSet/>
      <dgm:spPr/>
      <dgm:t>
        <a:bodyPr/>
        <a:lstStyle/>
        <a:p>
          <a:endParaRPr lang="es-ES_tradnl" sz="1000">
            <a:solidFill>
              <a:schemeClr val="tx1"/>
            </a:solidFill>
          </a:endParaRPr>
        </a:p>
      </dgm:t>
    </dgm:pt>
    <dgm:pt modelId="{2B97F55E-0EDF-4391-A921-B9CE0BC6F3FD}" type="sibTrans" cxnId="{0B059E7E-2DCB-47BD-9327-3D5850D95D4B}">
      <dgm:prSet/>
      <dgm:spPr/>
      <dgm:t>
        <a:bodyPr/>
        <a:lstStyle/>
        <a:p>
          <a:endParaRPr lang="es-ES_tradnl" sz="1000">
            <a:solidFill>
              <a:schemeClr val="tx1"/>
            </a:solidFill>
          </a:endParaRPr>
        </a:p>
      </dgm:t>
    </dgm:pt>
    <dgm:pt modelId="{8290D847-E6A4-49E4-BAE1-DA7CF5622BEA}">
      <dgm:prSet phldrT="[Texto]" custT="1"/>
      <dgm:spPr/>
      <dgm:t>
        <a:bodyPr/>
        <a:lstStyle/>
        <a:p>
          <a:r>
            <a:rPr lang="es-ES_tradnl" sz="1200" dirty="0" smtClean="0">
              <a:solidFill>
                <a:schemeClr val="tx1"/>
              </a:solidFill>
            </a:rPr>
            <a:t>Coadyuvar en la elaboración de los diagnósticos estratégicos sectoriales y temáticos</a:t>
          </a:r>
          <a:endParaRPr lang="es-ES_tradnl" sz="1200" dirty="0">
            <a:solidFill>
              <a:schemeClr val="tx1"/>
            </a:solidFill>
          </a:endParaRPr>
        </a:p>
      </dgm:t>
    </dgm:pt>
    <dgm:pt modelId="{AABC75F1-53F5-47A6-B940-B9E21A34BE1B}" type="parTrans" cxnId="{3793BD0F-E2DA-434A-BCDF-68E0C7DF505B}">
      <dgm:prSet/>
      <dgm:spPr/>
      <dgm:t>
        <a:bodyPr/>
        <a:lstStyle/>
        <a:p>
          <a:endParaRPr lang="es-ES_tradnl" sz="1000">
            <a:solidFill>
              <a:schemeClr val="tx1"/>
            </a:solidFill>
          </a:endParaRPr>
        </a:p>
      </dgm:t>
    </dgm:pt>
    <dgm:pt modelId="{2C7AE16E-EAE1-46A4-99B2-7638AAE6D090}" type="sibTrans" cxnId="{3793BD0F-E2DA-434A-BCDF-68E0C7DF505B}">
      <dgm:prSet/>
      <dgm:spPr/>
      <dgm:t>
        <a:bodyPr/>
        <a:lstStyle/>
        <a:p>
          <a:endParaRPr lang="es-ES_tradnl" sz="1000">
            <a:solidFill>
              <a:schemeClr val="tx1"/>
            </a:solidFill>
          </a:endParaRPr>
        </a:p>
      </dgm:t>
    </dgm:pt>
    <dgm:pt modelId="{DCF70D6C-44E2-4C16-9019-EB0377663419}">
      <dgm:prSet phldrT="[Texto]" custT="1"/>
      <dgm:spPr>
        <a:solidFill>
          <a:srgbClr val="FF0066"/>
        </a:solidFill>
      </dgm:spPr>
      <dgm:t>
        <a:bodyPr/>
        <a:lstStyle/>
        <a:p>
          <a:r>
            <a:rPr lang="es-ES_tradnl" sz="1200" dirty="0" smtClean="0">
              <a:solidFill>
                <a:schemeClr val="tx1"/>
              </a:solidFill>
            </a:rPr>
            <a:t>Participación en la definición</a:t>
          </a:r>
          <a:r>
            <a:rPr lang="es-ES_tradnl" sz="1200" baseline="0" dirty="0" smtClean="0">
              <a:solidFill>
                <a:schemeClr val="tx1"/>
              </a:solidFill>
            </a:rPr>
            <a:t> de estrategias, indicadores, instrumentación del Plan </a:t>
          </a:r>
          <a:endParaRPr lang="es-ES_tradnl" sz="1200" dirty="0">
            <a:solidFill>
              <a:schemeClr val="tx1"/>
            </a:solidFill>
          </a:endParaRPr>
        </a:p>
      </dgm:t>
    </dgm:pt>
    <dgm:pt modelId="{55A81F5F-6EA4-45F1-AFB6-6BF172EA4003}" type="parTrans" cxnId="{676D481B-1986-4B43-BECC-6DE862496DB8}">
      <dgm:prSet/>
      <dgm:spPr/>
      <dgm:t>
        <a:bodyPr/>
        <a:lstStyle/>
        <a:p>
          <a:endParaRPr lang="es-ES_tradnl" sz="1000">
            <a:solidFill>
              <a:schemeClr val="tx1"/>
            </a:solidFill>
          </a:endParaRPr>
        </a:p>
      </dgm:t>
    </dgm:pt>
    <dgm:pt modelId="{90066A6D-274E-46C3-A78C-EC85E611B7E0}" type="sibTrans" cxnId="{676D481B-1986-4B43-BECC-6DE862496DB8}">
      <dgm:prSet/>
      <dgm:spPr/>
      <dgm:t>
        <a:bodyPr/>
        <a:lstStyle/>
        <a:p>
          <a:endParaRPr lang="es-ES_tradnl" sz="1000">
            <a:solidFill>
              <a:schemeClr val="tx1"/>
            </a:solidFill>
          </a:endParaRPr>
        </a:p>
      </dgm:t>
    </dgm:pt>
    <dgm:pt modelId="{498D92D6-D831-4299-8C4D-E666ABCED802}" type="pres">
      <dgm:prSet presAssocID="{CA1635BB-A5AE-4A2B-8A1E-232AC228F393}" presName="CompostProcess" presStyleCnt="0">
        <dgm:presLayoutVars>
          <dgm:dir/>
          <dgm:resizeHandles val="exact"/>
        </dgm:presLayoutVars>
      </dgm:prSet>
      <dgm:spPr/>
    </dgm:pt>
    <dgm:pt modelId="{95FAE0E6-DA41-41EE-A2B0-A818A69D4ED7}" type="pres">
      <dgm:prSet presAssocID="{CA1635BB-A5AE-4A2B-8A1E-232AC228F393}" presName="arrow" presStyleLbl="bgShp" presStyleIdx="0" presStyleCnt="1" custScaleX="117647" custLinFactNeighborY="4000"/>
      <dgm:spPr/>
    </dgm:pt>
    <dgm:pt modelId="{61127490-664E-450B-BBF9-C112E142C5D8}" type="pres">
      <dgm:prSet presAssocID="{CA1635BB-A5AE-4A2B-8A1E-232AC228F393}" presName="linearProcess" presStyleCnt="0"/>
      <dgm:spPr/>
    </dgm:pt>
    <dgm:pt modelId="{545F410B-80EB-4B51-B2B0-A16392B6157B}" type="pres">
      <dgm:prSet presAssocID="{96CA9962-4096-4B07-8875-A4CA627C7005}" presName="textNode" presStyleLbl="node1" presStyleIdx="0" presStyleCnt="3">
        <dgm:presLayoutVars>
          <dgm:bulletEnabled val="1"/>
        </dgm:presLayoutVars>
      </dgm:prSet>
      <dgm:spPr/>
      <dgm:t>
        <a:bodyPr/>
        <a:lstStyle/>
        <a:p>
          <a:endParaRPr lang="es-ES_tradnl"/>
        </a:p>
      </dgm:t>
    </dgm:pt>
    <dgm:pt modelId="{5FD0C619-8BF1-46B4-BFB0-B7EDAC913E1A}" type="pres">
      <dgm:prSet presAssocID="{2B97F55E-0EDF-4391-A921-B9CE0BC6F3FD}" presName="sibTrans" presStyleCnt="0"/>
      <dgm:spPr/>
    </dgm:pt>
    <dgm:pt modelId="{A472F0CC-FB2D-4DF2-9F87-C5BC9337A734}" type="pres">
      <dgm:prSet presAssocID="{8290D847-E6A4-49E4-BAE1-DA7CF5622BEA}" presName="textNode" presStyleLbl="node1" presStyleIdx="1" presStyleCnt="3">
        <dgm:presLayoutVars>
          <dgm:bulletEnabled val="1"/>
        </dgm:presLayoutVars>
      </dgm:prSet>
      <dgm:spPr/>
      <dgm:t>
        <a:bodyPr/>
        <a:lstStyle/>
        <a:p>
          <a:endParaRPr lang="es-ES_tradnl"/>
        </a:p>
      </dgm:t>
    </dgm:pt>
    <dgm:pt modelId="{19DDF9AC-FC7D-4017-A11C-9B5753370862}" type="pres">
      <dgm:prSet presAssocID="{2C7AE16E-EAE1-46A4-99B2-7638AAE6D090}" presName="sibTrans" presStyleCnt="0"/>
      <dgm:spPr/>
    </dgm:pt>
    <dgm:pt modelId="{C7C310B6-70D2-4EF6-AF17-938E6DE52F73}" type="pres">
      <dgm:prSet presAssocID="{DCF70D6C-44E2-4C16-9019-EB0377663419}" presName="textNode" presStyleLbl="node1" presStyleIdx="2" presStyleCnt="3" custLinFactNeighborX="700" custLinFactNeighborY="5000">
        <dgm:presLayoutVars>
          <dgm:bulletEnabled val="1"/>
        </dgm:presLayoutVars>
      </dgm:prSet>
      <dgm:spPr/>
      <dgm:t>
        <a:bodyPr/>
        <a:lstStyle/>
        <a:p>
          <a:endParaRPr lang="es-ES_tradnl"/>
        </a:p>
      </dgm:t>
    </dgm:pt>
  </dgm:ptLst>
  <dgm:cxnLst>
    <dgm:cxn modelId="{0B059E7E-2DCB-47BD-9327-3D5850D95D4B}" srcId="{CA1635BB-A5AE-4A2B-8A1E-232AC228F393}" destId="{96CA9962-4096-4B07-8875-A4CA627C7005}" srcOrd="0" destOrd="0" parTransId="{FC20F94A-B5BD-4895-98BB-6D9586AB60E3}" sibTransId="{2B97F55E-0EDF-4391-A921-B9CE0BC6F3FD}"/>
    <dgm:cxn modelId="{B6836F8A-71A9-43D1-B18F-AF29CE82D720}" type="presOf" srcId="{DCF70D6C-44E2-4C16-9019-EB0377663419}" destId="{C7C310B6-70D2-4EF6-AF17-938E6DE52F73}" srcOrd="0" destOrd="0" presId="urn:microsoft.com/office/officeart/2005/8/layout/hProcess9"/>
    <dgm:cxn modelId="{5FD0EAA2-A70C-4ACB-A9A5-BE21DCFBDEEC}" type="presOf" srcId="{CA1635BB-A5AE-4A2B-8A1E-232AC228F393}" destId="{498D92D6-D831-4299-8C4D-E666ABCED802}" srcOrd="0" destOrd="0" presId="urn:microsoft.com/office/officeart/2005/8/layout/hProcess9"/>
    <dgm:cxn modelId="{4D45F41D-A86C-4617-88E5-A0F5610C98D2}" type="presOf" srcId="{96CA9962-4096-4B07-8875-A4CA627C7005}" destId="{545F410B-80EB-4B51-B2B0-A16392B6157B}" srcOrd="0" destOrd="0" presId="urn:microsoft.com/office/officeart/2005/8/layout/hProcess9"/>
    <dgm:cxn modelId="{676D481B-1986-4B43-BECC-6DE862496DB8}" srcId="{CA1635BB-A5AE-4A2B-8A1E-232AC228F393}" destId="{DCF70D6C-44E2-4C16-9019-EB0377663419}" srcOrd="2" destOrd="0" parTransId="{55A81F5F-6EA4-45F1-AFB6-6BF172EA4003}" sibTransId="{90066A6D-274E-46C3-A78C-EC85E611B7E0}"/>
    <dgm:cxn modelId="{3793BD0F-E2DA-434A-BCDF-68E0C7DF505B}" srcId="{CA1635BB-A5AE-4A2B-8A1E-232AC228F393}" destId="{8290D847-E6A4-49E4-BAE1-DA7CF5622BEA}" srcOrd="1" destOrd="0" parTransId="{AABC75F1-53F5-47A6-B940-B9E21A34BE1B}" sibTransId="{2C7AE16E-EAE1-46A4-99B2-7638AAE6D090}"/>
    <dgm:cxn modelId="{4AAF9BA0-9E2F-4F69-8688-2F9FAD14EE8F}" type="presOf" srcId="{8290D847-E6A4-49E4-BAE1-DA7CF5622BEA}" destId="{A472F0CC-FB2D-4DF2-9F87-C5BC9337A734}" srcOrd="0" destOrd="0" presId="urn:microsoft.com/office/officeart/2005/8/layout/hProcess9"/>
    <dgm:cxn modelId="{49DBDF8F-44B2-4DA5-85BC-38125CAE1959}" type="presParOf" srcId="{498D92D6-D831-4299-8C4D-E666ABCED802}" destId="{95FAE0E6-DA41-41EE-A2B0-A818A69D4ED7}" srcOrd="0" destOrd="0" presId="urn:microsoft.com/office/officeart/2005/8/layout/hProcess9"/>
    <dgm:cxn modelId="{100B2EF5-921C-4F65-983B-4259C192969B}" type="presParOf" srcId="{498D92D6-D831-4299-8C4D-E666ABCED802}" destId="{61127490-664E-450B-BBF9-C112E142C5D8}" srcOrd="1" destOrd="0" presId="urn:microsoft.com/office/officeart/2005/8/layout/hProcess9"/>
    <dgm:cxn modelId="{7E359F66-F558-4FDF-A92B-39EC686383B1}" type="presParOf" srcId="{61127490-664E-450B-BBF9-C112E142C5D8}" destId="{545F410B-80EB-4B51-B2B0-A16392B6157B}" srcOrd="0" destOrd="0" presId="urn:microsoft.com/office/officeart/2005/8/layout/hProcess9"/>
    <dgm:cxn modelId="{4A607CF9-07A8-4B6F-8F33-7B3469BCB8F1}" type="presParOf" srcId="{61127490-664E-450B-BBF9-C112E142C5D8}" destId="{5FD0C619-8BF1-46B4-BFB0-B7EDAC913E1A}" srcOrd="1" destOrd="0" presId="urn:microsoft.com/office/officeart/2005/8/layout/hProcess9"/>
    <dgm:cxn modelId="{407C217A-1AAF-4916-9970-87436BA76AEE}" type="presParOf" srcId="{61127490-664E-450B-BBF9-C112E142C5D8}" destId="{A472F0CC-FB2D-4DF2-9F87-C5BC9337A734}" srcOrd="2" destOrd="0" presId="urn:microsoft.com/office/officeart/2005/8/layout/hProcess9"/>
    <dgm:cxn modelId="{8FF29F39-867A-41F3-A55D-7AFD5B22058C}" type="presParOf" srcId="{61127490-664E-450B-BBF9-C112E142C5D8}" destId="{19DDF9AC-FC7D-4017-A11C-9B5753370862}" srcOrd="3" destOrd="0" presId="urn:microsoft.com/office/officeart/2005/8/layout/hProcess9"/>
    <dgm:cxn modelId="{6168739C-5971-4ED2-B808-33DB71AEDCFA}" type="presParOf" srcId="{61127490-664E-450B-BBF9-C112E142C5D8}" destId="{C7C310B6-70D2-4EF6-AF17-938E6DE52F73}"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1635BB-A5AE-4A2B-8A1E-232AC228F393}" type="doc">
      <dgm:prSet loTypeId="urn:microsoft.com/office/officeart/2005/8/layout/hProcess9" loCatId="process" qsTypeId="urn:microsoft.com/office/officeart/2005/8/quickstyle/simple1" qsCatId="simple" csTypeId="urn:microsoft.com/office/officeart/2005/8/colors/colorful2" csCatId="colorful" phldr="1"/>
      <dgm:spPr/>
    </dgm:pt>
    <dgm:pt modelId="{96CA9962-4096-4B07-8875-A4CA627C7005}">
      <dgm:prSet phldrT="[Texto]" custT="1"/>
      <dgm:spPr/>
      <dgm:t>
        <a:bodyPr/>
        <a:lstStyle/>
        <a:p>
          <a:r>
            <a:rPr lang="es-ES_tradnl" sz="1400" dirty="0" smtClean="0">
              <a:solidFill>
                <a:schemeClr val="tx1"/>
              </a:solidFill>
            </a:rPr>
            <a:t>Ciudadanos</a:t>
          </a:r>
          <a:endParaRPr lang="es-ES_tradnl" sz="1400" dirty="0">
            <a:solidFill>
              <a:schemeClr val="tx1"/>
            </a:solidFill>
          </a:endParaRPr>
        </a:p>
      </dgm:t>
    </dgm:pt>
    <dgm:pt modelId="{FC20F94A-B5BD-4895-98BB-6D9586AB60E3}" type="parTrans" cxnId="{0B059E7E-2DCB-47BD-9327-3D5850D95D4B}">
      <dgm:prSet/>
      <dgm:spPr/>
      <dgm:t>
        <a:bodyPr/>
        <a:lstStyle/>
        <a:p>
          <a:endParaRPr lang="es-ES_tradnl" sz="1000">
            <a:solidFill>
              <a:schemeClr val="tx1"/>
            </a:solidFill>
          </a:endParaRPr>
        </a:p>
      </dgm:t>
    </dgm:pt>
    <dgm:pt modelId="{2B97F55E-0EDF-4391-A921-B9CE0BC6F3FD}" type="sibTrans" cxnId="{0B059E7E-2DCB-47BD-9327-3D5850D95D4B}">
      <dgm:prSet/>
      <dgm:spPr/>
      <dgm:t>
        <a:bodyPr/>
        <a:lstStyle/>
        <a:p>
          <a:endParaRPr lang="es-ES_tradnl" sz="1000">
            <a:solidFill>
              <a:schemeClr val="tx1"/>
            </a:solidFill>
          </a:endParaRPr>
        </a:p>
      </dgm:t>
    </dgm:pt>
    <dgm:pt modelId="{8290D847-E6A4-49E4-BAE1-DA7CF5622BEA}">
      <dgm:prSet phldrT="[Texto]" custT="1"/>
      <dgm:spPr/>
      <dgm:t>
        <a:bodyPr/>
        <a:lstStyle/>
        <a:p>
          <a:r>
            <a:rPr lang="es-ES_tradnl" sz="1400" dirty="0" smtClean="0">
              <a:solidFill>
                <a:schemeClr val="tx1"/>
              </a:solidFill>
            </a:rPr>
            <a:t>Propuestas ciudadanas</a:t>
          </a:r>
          <a:endParaRPr lang="es-ES_tradnl" sz="1400" dirty="0">
            <a:solidFill>
              <a:schemeClr val="tx1"/>
            </a:solidFill>
          </a:endParaRPr>
        </a:p>
      </dgm:t>
    </dgm:pt>
    <dgm:pt modelId="{AABC75F1-53F5-47A6-B940-B9E21A34BE1B}" type="parTrans" cxnId="{3793BD0F-E2DA-434A-BCDF-68E0C7DF505B}">
      <dgm:prSet/>
      <dgm:spPr/>
      <dgm:t>
        <a:bodyPr/>
        <a:lstStyle/>
        <a:p>
          <a:endParaRPr lang="es-ES_tradnl" sz="1000">
            <a:solidFill>
              <a:schemeClr val="tx1"/>
            </a:solidFill>
          </a:endParaRPr>
        </a:p>
      </dgm:t>
    </dgm:pt>
    <dgm:pt modelId="{2C7AE16E-EAE1-46A4-99B2-7638AAE6D090}" type="sibTrans" cxnId="{3793BD0F-E2DA-434A-BCDF-68E0C7DF505B}">
      <dgm:prSet/>
      <dgm:spPr/>
      <dgm:t>
        <a:bodyPr/>
        <a:lstStyle/>
        <a:p>
          <a:endParaRPr lang="es-ES_tradnl" sz="1000">
            <a:solidFill>
              <a:schemeClr val="tx1"/>
            </a:solidFill>
          </a:endParaRPr>
        </a:p>
      </dgm:t>
    </dgm:pt>
    <dgm:pt modelId="{DCF70D6C-44E2-4C16-9019-EB0377663419}">
      <dgm:prSet phldrT="[Texto]" custT="1"/>
      <dgm:spPr>
        <a:solidFill>
          <a:srgbClr val="FF0066"/>
        </a:solidFill>
      </dgm:spPr>
      <dgm:t>
        <a:bodyPr/>
        <a:lstStyle/>
        <a:p>
          <a:r>
            <a:rPr lang="es-ES_tradnl" sz="1400" dirty="0" smtClean="0">
              <a:solidFill>
                <a:schemeClr val="tx1"/>
              </a:solidFill>
            </a:rPr>
            <a:t>Definición de retos y prioridades municipales</a:t>
          </a:r>
          <a:endParaRPr lang="es-ES_tradnl" sz="1400" dirty="0">
            <a:solidFill>
              <a:schemeClr val="tx1"/>
            </a:solidFill>
          </a:endParaRPr>
        </a:p>
      </dgm:t>
    </dgm:pt>
    <dgm:pt modelId="{55A81F5F-6EA4-45F1-AFB6-6BF172EA4003}" type="parTrans" cxnId="{676D481B-1986-4B43-BECC-6DE862496DB8}">
      <dgm:prSet/>
      <dgm:spPr/>
      <dgm:t>
        <a:bodyPr/>
        <a:lstStyle/>
        <a:p>
          <a:endParaRPr lang="es-ES_tradnl" sz="1000">
            <a:solidFill>
              <a:schemeClr val="tx1"/>
            </a:solidFill>
          </a:endParaRPr>
        </a:p>
      </dgm:t>
    </dgm:pt>
    <dgm:pt modelId="{90066A6D-274E-46C3-A78C-EC85E611B7E0}" type="sibTrans" cxnId="{676D481B-1986-4B43-BECC-6DE862496DB8}">
      <dgm:prSet/>
      <dgm:spPr/>
      <dgm:t>
        <a:bodyPr/>
        <a:lstStyle/>
        <a:p>
          <a:endParaRPr lang="es-ES_tradnl" sz="1000">
            <a:solidFill>
              <a:schemeClr val="tx1"/>
            </a:solidFill>
          </a:endParaRPr>
        </a:p>
      </dgm:t>
    </dgm:pt>
    <dgm:pt modelId="{498D92D6-D831-4299-8C4D-E666ABCED802}" type="pres">
      <dgm:prSet presAssocID="{CA1635BB-A5AE-4A2B-8A1E-232AC228F393}" presName="CompostProcess" presStyleCnt="0">
        <dgm:presLayoutVars>
          <dgm:dir/>
          <dgm:resizeHandles val="exact"/>
        </dgm:presLayoutVars>
      </dgm:prSet>
      <dgm:spPr/>
    </dgm:pt>
    <dgm:pt modelId="{95FAE0E6-DA41-41EE-A2B0-A818A69D4ED7}" type="pres">
      <dgm:prSet presAssocID="{CA1635BB-A5AE-4A2B-8A1E-232AC228F393}" presName="arrow" presStyleLbl="bgShp" presStyleIdx="0" presStyleCnt="1" custScaleX="117647"/>
      <dgm:spPr/>
    </dgm:pt>
    <dgm:pt modelId="{61127490-664E-450B-BBF9-C112E142C5D8}" type="pres">
      <dgm:prSet presAssocID="{CA1635BB-A5AE-4A2B-8A1E-232AC228F393}" presName="linearProcess" presStyleCnt="0"/>
      <dgm:spPr/>
    </dgm:pt>
    <dgm:pt modelId="{545F410B-80EB-4B51-B2B0-A16392B6157B}" type="pres">
      <dgm:prSet presAssocID="{96CA9962-4096-4B07-8875-A4CA627C7005}" presName="textNode" presStyleLbl="node1" presStyleIdx="0" presStyleCnt="3">
        <dgm:presLayoutVars>
          <dgm:bulletEnabled val="1"/>
        </dgm:presLayoutVars>
      </dgm:prSet>
      <dgm:spPr/>
      <dgm:t>
        <a:bodyPr/>
        <a:lstStyle/>
        <a:p>
          <a:endParaRPr lang="es-ES_tradnl"/>
        </a:p>
      </dgm:t>
    </dgm:pt>
    <dgm:pt modelId="{5FD0C619-8BF1-46B4-BFB0-B7EDAC913E1A}" type="pres">
      <dgm:prSet presAssocID="{2B97F55E-0EDF-4391-A921-B9CE0BC6F3FD}" presName="sibTrans" presStyleCnt="0"/>
      <dgm:spPr/>
    </dgm:pt>
    <dgm:pt modelId="{A472F0CC-FB2D-4DF2-9F87-C5BC9337A734}" type="pres">
      <dgm:prSet presAssocID="{8290D847-E6A4-49E4-BAE1-DA7CF5622BEA}" presName="textNode" presStyleLbl="node1" presStyleIdx="1" presStyleCnt="3">
        <dgm:presLayoutVars>
          <dgm:bulletEnabled val="1"/>
        </dgm:presLayoutVars>
      </dgm:prSet>
      <dgm:spPr/>
      <dgm:t>
        <a:bodyPr/>
        <a:lstStyle/>
        <a:p>
          <a:endParaRPr lang="es-ES_tradnl"/>
        </a:p>
      </dgm:t>
    </dgm:pt>
    <dgm:pt modelId="{19DDF9AC-FC7D-4017-A11C-9B5753370862}" type="pres">
      <dgm:prSet presAssocID="{2C7AE16E-EAE1-46A4-99B2-7638AAE6D090}" presName="sibTrans" presStyleCnt="0"/>
      <dgm:spPr/>
    </dgm:pt>
    <dgm:pt modelId="{C7C310B6-70D2-4EF6-AF17-938E6DE52F73}" type="pres">
      <dgm:prSet presAssocID="{DCF70D6C-44E2-4C16-9019-EB0377663419}" presName="textNode" presStyleLbl="node1" presStyleIdx="2" presStyleCnt="3">
        <dgm:presLayoutVars>
          <dgm:bulletEnabled val="1"/>
        </dgm:presLayoutVars>
      </dgm:prSet>
      <dgm:spPr/>
      <dgm:t>
        <a:bodyPr/>
        <a:lstStyle/>
        <a:p>
          <a:endParaRPr lang="es-ES_tradnl"/>
        </a:p>
      </dgm:t>
    </dgm:pt>
  </dgm:ptLst>
  <dgm:cxnLst>
    <dgm:cxn modelId="{0B059E7E-2DCB-47BD-9327-3D5850D95D4B}" srcId="{CA1635BB-A5AE-4A2B-8A1E-232AC228F393}" destId="{96CA9962-4096-4B07-8875-A4CA627C7005}" srcOrd="0" destOrd="0" parTransId="{FC20F94A-B5BD-4895-98BB-6D9586AB60E3}" sibTransId="{2B97F55E-0EDF-4391-A921-B9CE0BC6F3FD}"/>
    <dgm:cxn modelId="{F9F3EC82-9D9D-4DB6-A7BE-68104A186BCF}" type="presOf" srcId="{CA1635BB-A5AE-4A2B-8A1E-232AC228F393}" destId="{498D92D6-D831-4299-8C4D-E666ABCED802}" srcOrd="0" destOrd="0" presId="urn:microsoft.com/office/officeart/2005/8/layout/hProcess9"/>
    <dgm:cxn modelId="{0F655A78-7462-4277-9615-11A9BFED9966}" type="presOf" srcId="{96CA9962-4096-4B07-8875-A4CA627C7005}" destId="{545F410B-80EB-4B51-B2B0-A16392B6157B}" srcOrd="0" destOrd="0" presId="urn:microsoft.com/office/officeart/2005/8/layout/hProcess9"/>
    <dgm:cxn modelId="{7A40E806-5AA8-4AE9-9B5F-DF4542042E97}" type="presOf" srcId="{DCF70D6C-44E2-4C16-9019-EB0377663419}" destId="{C7C310B6-70D2-4EF6-AF17-938E6DE52F73}" srcOrd="0" destOrd="0" presId="urn:microsoft.com/office/officeart/2005/8/layout/hProcess9"/>
    <dgm:cxn modelId="{676D481B-1986-4B43-BECC-6DE862496DB8}" srcId="{CA1635BB-A5AE-4A2B-8A1E-232AC228F393}" destId="{DCF70D6C-44E2-4C16-9019-EB0377663419}" srcOrd="2" destOrd="0" parTransId="{55A81F5F-6EA4-45F1-AFB6-6BF172EA4003}" sibTransId="{90066A6D-274E-46C3-A78C-EC85E611B7E0}"/>
    <dgm:cxn modelId="{3793BD0F-E2DA-434A-BCDF-68E0C7DF505B}" srcId="{CA1635BB-A5AE-4A2B-8A1E-232AC228F393}" destId="{8290D847-E6A4-49E4-BAE1-DA7CF5622BEA}" srcOrd="1" destOrd="0" parTransId="{AABC75F1-53F5-47A6-B940-B9E21A34BE1B}" sibTransId="{2C7AE16E-EAE1-46A4-99B2-7638AAE6D090}"/>
    <dgm:cxn modelId="{20950DF8-A56B-4954-AC50-D4543002A4E8}" type="presOf" srcId="{8290D847-E6A4-49E4-BAE1-DA7CF5622BEA}" destId="{A472F0CC-FB2D-4DF2-9F87-C5BC9337A734}" srcOrd="0" destOrd="0" presId="urn:microsoft.com/office/officeart/2005/8/layout/hProcess9"/>
    <dgm:cxn modelId="{914B8D62-29CD-40AD-8177-8AAC5BFB31C8}" type="presParOf" srcId="{498D92D6-D831-4299-8C4D-E666ABCED802}" destId="{95FAE0E6-DA41-41EE-A2B0-A818A69D4ED7}" srcOrd="0" destOrd="0" presId="urn:microsoft.com/office/officeart/2005/8/layout/hProcess9"/>
    <dgm:cxn modelId="{C9EE42E1-BFD1-476F-859D-6919514C1D85}" type="presParOf" srcId="{498D92D6-D831-4299-8C4D-E666ABCED802}" destId="{61127490-664E-450B-BBF9-C112E142C5D8}" srcOrd="1" destOrd="0" presId="urn:microsoft.com/office/officeart/2005/8/layout/hProcess9"/>
    <dgm:cxn modelId="{6B27FDED-1FD0-4945-A1AC-D059347CC8BC}" type="presParOf" srcId="{61127490-664E-450B-BBF9-C112E142C5D8}" destId="{545F410B-80EB-4B51-B2B0-A16392B6157B}" srcOrd="0" destOrd="0" presId="urn:microsoft.com/office/officeart/2005/8/layout/hProcess9"/>
    <dgm:cxn modelId="{C6D40838-F633-4C1B-A590-73821B491859}" type="presParOf" srcId="{61127490-664E-450B-BBF9-C112E142C5D8}" destId="{5FD0C619-8BF1-46B4-BFB0-B7EDAC913E1A}" srcOrd="1" destOrd="0" presId="urn:microsoft.com/office/officeart/2005/8/layout/hProcess9"/>
    <dgm:cxn modelId="{85E95305-CC76-4E21-85A7-5F6BFE5BC379}" type="presParOf" srcId="{61127490-664E-450B-BBF9-C112E142C5D8}" destId="{A472F0CC-FB2D-4DF2-9F87-C5BC9337A734}" srcOrd="2" destOrd="0" presId="urn:microsoft.com/office/officeart/2005/8/layout/hProcess9"/>
    <dgm:cxn modelId="{3ABEF88C-DF4C-4C5E-8DCE-EBD004365A07}" type="presParOf" srcId="{61127490-664E-450B-BBF9-C112E142C5D8}" destId="{19DDF9AC-FC7D-4017-A11C-9B5753370862}" srcOrd="3" destOrd="0" presId="urn:microsoft.com/office/officeart/2005/8/layout/hProcess9"/>
    <dgm:cxn modelId="{9603CDC9-37FE-45D1-9914-07861F56D29C}" type="presParOf" srcId="{61127490-664E-450B-BBF9-C112E142C5D8}" destId="{C7C310B6-70D2-4EF6-AF17-938E6DE52F73}" srcOrd="4" destOrd="0" presId="urn:microsoft.com/office/officeart/2005/8/layout/hProcess9"/>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50287D-B652-4D53-A1DB-A6BEC8A28419}"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s-ES_tradnl"/>
        </a:p>
      </dgm:t>
    </dgm:pt>
    <dgm:pt modelId="{B50DD2EC-9077-4775-BB1E-0AADCAF016FA}">
      <dgm:prSet phldrT="[Texto]"/>
      <dgm:spPr/>
      <dgm:t>
        <a:bodyPr/>
        <a:lstStyle/>
        <a:p>
          <a:r>
            <a:rPr lang="es-ES_tradnl" dirty="0" smtClean="0"/>
            <a:t>Integración COPLADEMUN</a:t>
          </a:r>
          <a:endParaRPr lang="es-ES_tradnl" dirty="0"/>
        </a:p>
      </dgm:t>
    </dgm:pt>
    <dgm:pt modelId="{B4107CD3-3B96-419C-8E10-DFB728DF980B}" type="parTrans" cxnId="{A6EE35FC-333C-42CF-8D4E-8F3953698741}">
      <dgm:prSet/>
      <dgm:spPr/>
      <dgm:t>
        <a:bodyPr/>
        <a:lstStyle/>
        <a:p>
          <a:endParaRPr lang="es-ES_tradnl"/>
        </a:p>
      </dgm:t>
    </dgm:pt>
    <dgm:pt modelId="{8EA9687E-83BA-4C12-8827-2520A6E926AC}" type="sibTrans" cxnId="{A6EE35FC-333C-42CF-8D4E-8F3953698741}">
      <dgm:prSet/>
      <dgm:spPr/>
      <dgm:t>
        <a:bodyPr/>
        <a:lstStyle/>
        <a:p>
          <a:endParaRPr lang="es-ES_tradnl"/>
        </a:p>
      </dgm:t>
    </dgm:pt>
    <dgm:pt modelId="{8D55DE03-EAC6-4783-92C4-52716AE6B5BD}">
      <dgm:prSet phldrT="[Texto]"/>
      <dgm:spPr/>
      <dgm:t>
        <a:bodyPr/>
        <a:lstStyle/>
        <a:p>
          <a:r>
            <a:rPr lang="es-ES_tradnl" dirty="0" smtClean="0"/>
            <a:t>Elaboración del Diagnóstico Estratégico y el anteproyecto del PDM 2013-2015</a:t>
          </a:r>
          <a:endParaRPr lang="es-ES_tradnl" dirty="0"/>
        </a:p>
      </dgm:t>
    </dgm:pt>
    <dgm:pt modelId="{11CB1F6E-4787-4027-97BD-BC6655D37AE3}" type="parTrans" cxnId="{3FA6ECFC-BE96-43D1-BE68-85B6EDA7F1EA}">
      <dgm:prSet/>
      <dgm:spPr/>
      <dgm:t>
        <a:bodyPr/>
        <a:lstStyle/>
        <a:p>
          <a:endParaRPr lang="es-ES_tradnl"/>
        </a:p>
      </dgm:t>
    </dgm:pt>
    <dgm:pt modelId="{70B62D40-FEC8-4A08-ABBB-A68BE36BB7A2}" type="sibTrans" cxnId="{3FA6ECFC-BE96-43D1-BE68-85B6EDA7F1EA}">
      <dgm:prSet/>
      <dgm:spPr/>
      <dgm:t>
        <a:bodyPr/>
        <a:lstStyle/>
        <a:p>
          <a:endParaRPr lang="es-ES_tradnl"/>
        </a:p>
      </dgm:t>
    </dgm:pt>
    <dgm:pt modelId="{2131C692-401D-4265-99B2-2FB7C87B2553}">
      <dgm:prSet phldrT="[Texto]"/>
      <dgm:spPr/>
      <dgm:t>
        <a:bodyPr/>
        <a:lstStyle/>
        <a:p>
          <a:r>
            <a:rPr lang="es-ES_tradnl" dirty="0" smtClean="0"/>
            <a:t>Proceso de participación ciudadana</a:t>
          </a:r>
          <a:endParaRPr lang="es-ES_tradnl" dirty="0"/>
        </a:p>
      </dgm:t>
    </dgm:pt>
    <dgm:pt modelId="{70BE5668-D7AD-4426-96D7-1288AED2D161}" type="parTrans" cxnId="{1B6723CF-03BA-4371-A3C2-B643ABF560CC}">
      <dgm:prSet/>
      <dgm:spPr/>
      <dgm:t>
        <a:bodyPr/>
        <a:lstStyle/>
        <a:p>
          <a:endParaRPr lang="es-ES_tradnl"/>
        </a:p>
      </dgm:t>
    </dgm:pt>
    <dgm:pt modelId="{C8832A0E-2800-4B22-ABB6-59A5C344E579}" type="sibTrans" cxnId="{1B6723CF-03BA-4371-A3C2-B643ABF560CC}">
      <dgm:prSet/>
      <dgm:spPr/>
      <dgm:t>
        <a:bodyPr/>
        <a:lstStyle/>
        <a:p>
          <a:endParaRPr lang="es-ES_tradnl"/>
        </a:p>
      </dgm:t>
    </dgm:pt>
    <dgm:pt modelId="{B118FD04-267C-4D45-83CF-43320807BBB0}">
      <dgm:prSet phldrT="[Texto]"/>
      <dgm:spPr/>
      <dgm:t>
        <a:bodyPr/>
        <a:lstStyle/>
        <a:p>
          <a:r>
            <a:rPr lang="es-ES_tradnl" dirty="0" smtClean="0"/>
            <a:t>Definición de la filosofía del Gobierno</a:t>
          </a:r>
          <a:endParaRPr lang="es-ES_tradnl" dirty="0"/>
        </a:p>
      </dgm:t>
    </dgm:pt>
    <dgm:pt modelId="{61CC7090-2638-47C1-B56F-F67D7C768ED6}" type="parTrans" cxnId="{AB80B6C8-23E6-4C7B-967B-95227C771382}">
      <dgm:prSet/>
      <dgm:spPr/>
      <dgm:t>
        <a:bodyPr/>
        <a:lstStyle/>
        <a:p>
          <a:endParaRPr lang="es-ES_tradnl"/>
        </a:p>
      </dgm:t>
    </dgm:pt>
    <dgm:pt modelId="{3AC53CCB-8FE1-4434-A758-1FB6CEF90F03}" type="sibTrans" cxnId="{AB80B6C8-23E6-4C7B-967B-95227C771382}">
      <dgm:prSet/>
      <dgm:spPr/>
      <dgm:t>
        <a:bodyPr/>
        <a:lstStyle/>
        <a:p>
          <a:endParaRPr lang="es-ES_tradnl"/>
        </a:p>
      </dgm:t>
    </dgm:pt>
    <dgm:pt modelId="{5FE580A8-B1EF-4B8E-A020-4B72236FD129}">
      <dgm:prSet phldrT="[Texto]"/>
      <dgm:spPr/>
      <dgm:t>
        <a:bodyPr/>
        <a:lstStyle/>
        <a:p>
          <a:r>
            <a:rPr lang="es-ES_tradnl" dirty="0" smtClean="0"/>
            <a:t>Planteamiento de estrategias y objetivos</a:t>
          </a:r>
          <a:endParaRPr lang="es-ES_tradnl" dirty="0"/>
        </a:p>
      </dgm:t>
    </dgm:pt>
    <dgm:pt modelId="{989DBBD9-4685-4A1C-9FEA-920AEAA192AA}" type="parTrans" cxnId="{4E44E615-1BE7-4D72-8CE8-C90850987998}">
      <dgm:prSet/>
      <dgm:spPr/>
      <dgm:t>
        <a:bodyPr/>
        <a:lstStyle/>
        <a:p>
          <a:endParaRPr lang="es-ES_tradnl"/>
        </a:p>
      </dgm:t>
    </dgm:pt>
    <dgm:pt modelId="{E4622060-9CA7-46F2-86FF-8AAF1A6E046D}" type="sibTrans" cxnId="{4E44E615-1BE7-4D72-8CE8-C90850987998}">
      <dgm:prSet/>
      <dgm:spPr/>
      <dgm:t>
        <a:bodyPr/>
        <a:lstStyle/>
        <a:p>
          <a:endParaRPr lang="es-ES_tradnl"/>
        </a:p>
      </dgm:t>
    </dgm:pt>
    <dgm:pt modelId="{73FF1971-AB1D-4556-9A17-F8B0B091513D}">
      <dgm:prSet phldrT="[Texto]"/>
      <dgm:spPr/>
      <dgm:t>
        <a:bodyPr/>
        <a:lstStyle/>
        <a:p>
          <a:r>
            <a:rPr lang="es-ES_tradnl" dirty="0" smtClean="0"/>
            <a:t>Sistema de Seguimiento y evaluación</a:t>
          </a:r>
          <a:endParaRPr lang="es-ES_tradnl" dirty="0"/>
        </a:p>
      </dgm:t>
    </dgm:pt>
    <dgm:pt modelId="{C3293182-6B7A-48A5-B9A6-04DCBFA76876}" type="parTrans" cxnId="{0F355DF5-C3BF-4981-B824-9E5CCB899692}">
      <dgm:prSet/>
      <dgm:spPr/>
      <dgm:t>
        <a:bodyPr/>
        <a:lstStyle/>
        <a:p>
          <a:endParaRPr lang="es-ES_tradnl"/>
        </a:p>
      </dgm:t>
    </dgm:pt>
    <dgm:pt modelId="{FB9A118D-CD71-4FB4-AF6D-BDC263E16EBA}" type="sibTrans" cxnId="{0F355DF5-C3BF-4981-B824-9E5CCB899692}">
      <dgm:prSet/>
      <dgm:spPr/>
      <dgm:t>
        <a:bodyPr/>
        <a:lstStyle/>
        <a:p>
          <a:endParaRPr lang="es-ES_tradnl"/>
        </a:p>
      </dgm:t>
    </dgm:pt>
    <dgm:pt modelId="{16C0B95C-C719-4A6C-9429-244095B2EA2D}" type="pres">
      <dgm:prSet presAssocID="{3D50287D-B652-4D53-A1DB-A6BEC8A28419}" presName="CompostProcess" presStyleCnt="0">
        <dgm:presLayoutVars>
          <dgm:dir/>
          <dgm:resizeHandles val="exact"/>
        </dgm:presLayoutVars>
      </dgm:prSet>
      <dgm:spPr/>
      <dgm:t>
        <a:bodyPr/>
        <a:lstStyle/>
        <a:p>
          <a:endParaRPr lang="es-ES_tradnl"/>
        </a:p>
      </dgm:t>
    </dgm:pt>
    <dgm:pt modelId="{A88204D5-9F4F-4296-8514-E776961FF698}" type="pres">
      <dgm:prSet presAssocID="{3D50287D-B652-4D53-A1DB-A6BEC8A28419}" presName="arrow" presStyleLbl="bgShp" presStyleIdx="0" presStyleCnt="1"/>
      <dgm:spPr/>
    </dgm:pt>
    <dgm:pt modelId="{D032BE4D-4DAD-447E-8BD2-B4E5036C800E}" type="pres">
      <dgm:prSet presAssocID="{3D50287D-B652-4D53-A1DB-A6BEC8A28419}" presName="linearProcess" presStyleCnt="0"/>
      <dgm:spPr/>
    </dgm:pt>
    <dgm:pt modelId="{7659C503-FD69-4354-A14A-65831D5245B4}" type="pres">
      <dgm:prSet presAssocID="{B50DD2EC-9077-4775-BB1E-0AADCAF016FA}" presName="textNode" presStyleLbl="node1" presStyleIdx="0" presStyleCnt="6">
        <dgm:presLayoutVars>
          <dgm:bulletEnabled val="1"/>
        </dgm:presLayoutVars>
      </dgm:prSet>
      <dgm:spPr/>
      <dgm:t>
        <a:bodyPr/>
        <a:lstStyle/>
        <a:p>
          <a:endParaRPr lang="es-ES_tradnl"/>
        </a:p>
      </dgm:t>
    </dgm:pt>
    <dgm:pt modelId="{AF2CA92C-008F-4385-AE1B-83CD2CDBD797}" type="pres">
      <dgm:prSet presAssocID="{8EA9687E-83BA-4C12-8827-2520A6E926AC}" presName="sibTrans" presStyleCnt="0"/>
      <dgm:spPr/>
    </dgm:pt>
    <dgm:pt modelId="{40364758-ED28-460E-BBED-319EC9FE1057}" type="pres">
      <dgm:prSet presAssocID="{8D55DE03-EAC6-4783-92C4-52716AE6B5BD}" presName="textNode" presStyleLbl="node1" presStyleIdx="1" presStyleCnt="6">
        <dgm:presLayoutVars>
          <dgm:bulletEnabled val="1"/>
        </dgm:presLayoutVars>
      </dgm:prSet>
      <dgm:spPr/>
      <dgm:t>
        <a:bodyPr/>
        <a:lstStyle/>
        <a:p>
          <a:endParaRPr lang="es-ES_tradnl"/>
        </a:p>
      </dgm:t>
    </dgm:pt>
    <dgm:pt modelId="{4A980B35-85ED-4878-949A-24AE30229800}" type="pres">
      <dgm:prSet presAssocID="{70B62D40-FEC8-4A08-ABBB-A68BE36BB7A2}" presName="sibTrans" presStyleCnt="0"/>
      <dgm:spPr/>
    </dgm:pt>
    <dgm:pt modelId="{D796F321-CBA5-477C-821F-621C69EB8486}" type="pres">
      <dgm:prSet presAssocID="{2131C692-401D-4265-99B2-2FB7C87B2553}" presName="textNode" presStyleLbl="node1" presStyleIdx="2" presStyleCnt="6">
        <dgm:presLayoutVars>
          <dgm:bulletEnabled val="1"/>
        </dgm:presLayoutVars>
      </dgm:prSet>
      <dgm:spPr/>
      <dgm:t>
        <a:bodyPr/>
        <a:lstStyle/>
        <a:p>
          <a:endParaRPr lang="es-ES_tradnl"/>
        </a:p>
      </dgm:t>
    </dgm:pt>
    <dgm:pt modelId="{DE6F8C53-C572-40A2-8AD7-25982AE41CCC}" type="pres">
      <dgm:prSet presAssocID="{C8832A0E-2800-4B22-ABB6-59A5C344E579}" presName="sibTrans" presStyleCnt="0"/>
      <dgm:spPr/>
    </dgm:pt>
    <dgm:pt modelId="{5DF8028F-49DD-4A72-AF26-47ED78B14710}" type="pres">
      <dgm:prSet presAssocID="{B118FD04-267C-4D45-83CF-43320807BBB0}" presName="textNode" presStyleLbl="node1" presStyleIdx="3" presStyleCnt="6">
        <dgm:presLayoutVars>
          <dgm:bulletEnabled val="1"/>
        </dgm:presLayoutVars>
      </dgm:prSet>
      <dgm:spPr/>
      <dgm:t>
        <a:bodyPr/>
        <a:lstStyle/>
        <a:p>
          <a:endParaRPr lang="es-ES_tradnl"/>
        </a:p>
      </dgm:t>
    </dgm:pt>
    <dgm:pt modelId="{E3BB6AAC-09AF-4F95-A71E-14EBD79BE1DF}" type="pres">
      <dgm:prSet presAssocID="{3AC53CCB-8FE1-4434-A758-1FB6CEF90F03}" presName="sibTrans" presStyleCnt="0"/>
      <dgm:spPr/>
    </dgm:pt>
    <dgm:pt modelId="{077B4B3E-19AD-477A-9183-1EF7046D55B3}" type="pres">
      <dgm:prSet presAssocID="{5FE580A8-B1EF-4B8E-A020-4B72236FD129}" presName="textNode" presStyleLbl="node1" presStyleIdx="4" presStyleCnt="6">
        <dgm:presLayoutVars>
          <dgm:bulletEnabled val="1"/>
        </dgm:presLayoutVars>
      </dgm:prSet>
      <dgm:spPr/>
      <dgm:t>
        <a:bodyPr/>
        <a:lstStyle/>
        <a:p>
          <a:endParaRPr lang="es-ES_tradnl"/>
        </a:p>
      </dgm:t>
    </dgm:pt>
    <dgm:pt modelId="{AC3A9F1B-81EF-4CB0-98AD-D18EEA84E42E}" type="pres">
      <dgm:prSet presAssocID="{E4622060-9CA7-46F2-86FF-8AAF1A6E046D}" presName="sibTrans" presStyleCnt="0"/>
      <dgm:spPr/>
    </dgm:pt>
    <dgm:pt modelId="{FB47035D-4F37-4604-92F1-F42AE969E82F}" type="pres">
      <dgm:prSet presAssocID="{73FF1971-AB1D-4556-9A17-F8B0B091513D}" presName="textNode" presStyleLbl="node1" presStyleIdx="5" presStyleCnt="6">
        <dgm:presLayoutVars>
          <dgm:bulletEnabled val="1"/>
        </dgm:presLayoutVars>
      </dgm:prSet>
      <dgm:spPr/>
      <dgm:t>
        <a:bodyPr/>
        <a:lstStyle/>
        <a:p>
          <a:endParaRPr lang="es-ES_tradnl"/>
        </a:p>
      </dgm:t>
    </dgm:pt>
  </dgm:ptLst>
  <dgm:cxnLst>
    <dgm:cxn modelId="{A25F4E5B-9F3E-45EA-9D6D-1A5E3B4E955F}" type="presOf" srcId="{8D55DE03-EAC6-4783-92C4-52716AE6B5BD}" destId="{40364758-ED28-460E-BBED-319EC9FE1057}" srcOrd="0" destOrd="0" presId="urn:microsoft.com/office/officeart/2005/8/layout/hProcess9"/>
    <dgm:cxn modelId="{AB80B6C8-23E6-4C7B-967B-95227C771382}" srcId="{3D50287D-B652-4D53-A1DB-A6BEC8A28419}" destId="{B118FD04-267C-4D45-83CF-43320807BBB0}" srcOrd="3" destOrd="0" parTransId="{61CC7090-2638-47C1-B56F-F67D7C768ED6}" sibTransId="{3AC53CCB-8FE1-4434-A758-1FB6CEF90F03}"/>
    <dgm:cxn modelId="{65C856C2-1DAB-4533-9071-43AFA1709D71}" type="presOf" srcId="{73FF1971-AB1D-4556-9A17-F8B0B091513D}" destId="{FB47035D-4F37-4604-92F1-F42AE969E82F}" srcOrd="0" destOrd="0" presId="urn:microsoft.com/office/officeart/2005/8/layout/hProcess9"/>
    <dgm:cxn modelId="{27466629-36D9-40C7-99D4-6F5DF517C75A}" type="presOf" srcId="{B118FD04-267C-4D45-83CF-43320807BBB0}" destId="{5DF8028F-49DD-4A72-AF26-47ED78B14710}" srcOrd="0" destOrd="0" presId="urn:microsoft.com/office/officeart/2005/8/layout/hProcess9"/>
    <dgm:cxn modelId="{0F355DF5-C3BF-4981-B824-9E5CCB899692}" srcId="{3D50287D-B652-4D53-A1DB-A6BEC8A28419}" destId="{73FF1971-AB1D-4556-9A17-F8B0B091513D}" srcOrd="5" destOrd="0" parTransId="{C3293182-6B7A-48A5-B9A6-04DCBFA76876}" sibTransId="{FB9A118D-CD71-4FB4-AF6D-BDC263E16EBA}"/>
    <dgm:cxn modelId="{A4B1B934-180E-473F-BBD3-6126CDE56687}" type="presOf" srcId="{3D50287D-B652-4D53-A1DB-A6BEC8A28419}" destId="{16C0B95C-C719-4A6C-9429-244095B2EA2D}" srcOrd="0" destOrd="0" presId="urn:microsoft.com/office/officeart/2005/8/layout/hProcess9"/>
    <dgm:cxn modelId="{3FA6ECFC-BE96-43D1-BE68-85B6EDA7F1EA}" srcId="{3D50287D-B652-4D53-A1DB-A6BEC8A28419}" destId="{8D55DE03-EAC6-4783-92C4-52716AE6B5BD}" srcOrd="1" destOrd="0" parTransId="{11CB1F6E-4787-4027-97BD-BC6655D37AE3}" sibTransId="{70B62D40-FEC8-4A08-ABBB-A68BE36BB7A2}"/>
    <dgm:cxn modelId="{4E44E615-1BE7-4D72-8CE8-C90850987998}" srcId="{3D50287D-B652-4D53-A1DB-A6BEC8A28419}" destId="{5FE580A8-B1EF-4B8E-A020-4B72236FD129}" srcOrd="4" destOrd="0" parTransId="{989DBBD9-4685-4A1C-9FEA-920AEAA192AA}" sibTransId="{E4622060-9CA7-46F2-86FF-8AAF1A6E046D}"/>
    <dgm:cxn modelId="{A6EE35FC-333C-42CF-8D4E-8F3953698741}" srcId="{3D50287D-B652-4D53-A1DB-A6BEC8A28419}" destId="{B50DD2EC-9077-4775-BB1E-0AADCAF016FA}" srcOrd="0" destOrd="0" parTransId="{B4107CD3-3B96-419C-8E10-DFB728DF980B}" sibTransId="{8EA9687E-83BA-4C12-8827-2520A6E926AC}"/>
    <dgm:cxn modelId="{204EF477-82F4-43CA-92AE-86598925BC01}" type="presOf" srcId="{B50DD2EC-9077-4775-BB1E-0AADCAF016FA}" destId="{7659C503-FD69-4354-A14A-65831D5245B4}" srcOrd="0" destOrd="0" presId="urn:microsoft.com/office/officeart/2005/8/layout/hProcess9"/>
    <dgm:cxn modelId="{1B6723CF-03BA-4371-A3C2-B643ABF560CC}" srcId="{3D50287D-B652-4D53-A1DB-A6BEC8A28419}" destId="{2131C692-401D-4265-99B2-2FB7C87B2553}" srcOrd="2" destOrd="0" parTransId="{70BE5668-D7AD-4426-96D7-1288AED2D161}" sibTransId="{C8832A0E-2800-4B22-ABB6-59A5C344E579}"/>
    <dgm:cxn modelId="{3C6A927E-9E0F-4787-ADCB-E71AB3645F33}" type="presOf" srcId="{5FE580A8-B1EF-4B8E-A020-4B72236FD129}" destId="{077B4B3E-19AD-477A-9183-1EF7046D55B3}" srcOrd="0" destOrd="0" presId="urn:microsoft.com/office/officeart/2005/8/layout/hProcess9"/>
    <dgm:cxn modelId="{CDD33855-1EA9-436A-86C7-2CC484BD0FC8}" type="presOf" srcId="{2131C692-401D-4265-99B2-2FB7C87B2553}" destId="{D796F321-CBA5-477C-821F-621C69EB8486}" srcOrd="0" destOrd="0" presId="urn:microsoft.com/office/officeart/2005/8/layout/hProcess9"/>
    <dgm:cxn modelId="{066B5E06-D532-4C76-BB7F-C0EE479ED1F0}" type="presParOf" srcId="{16C0B95C-C719-4A6C-9429-244095B2EA2D}" destId="{A88204D5-9F4F-4296-8514-E776961FF698}" srcOrd="0" destOrd="0" presId="urn:microsoft.com/office/officeart/2005/8/layout/hProcess9"/>
    <dgm:cxn modelId="{09C6CD4B-4F3F-4582-8D44-4F5313366EBF}" type="presParOf" srcId="{16C0B95C-C719-4A6C-9429-244095B2EA2D}" destId="{D032BE4D-4DAD-447E-8BD2-B4E5036C800E}" srcOrd="1" destOrd="0" presId="urn:microsoft.com/office/officeart/2005/8/layout/hProcess9"/>
    <dgm:cxn modelId="{73DDC85C-C306-440F-8783-CC9E76B2EE9A}" type="presParOf" srcId="{D032BE4D-4DAD-447E-8BD2-B4E5036C800E}" destId="{7659C503-FD69-4354-A14A-65831D5245B4}" srcOrd="0" destOrd="0" presId="urn:microsoft.com/office/officeart/2005/8/layout/hProcess9"/>
    <dgm:cxn modelId="{6CDA5EA8-0419-4C58-BA94-95FEA41462CE}" type="presParOf" srcId="{D032BE4D-4DAD-447E-8BD2-B4E5036C800E}" destId="{AF2CA92C-008F-4385-AE1B-83CD2CDBD797}" srcOrd="1" destOrd="0" presId="urn:microsoft.com/office/officeart/2005/8/layout/hProcess9"/>
    <dgm:cxn modelId="{2AD0BAE5-758A-457B-B9E4-72DA748E625E}" type="presParOf" srcId="{D032BE4D-4DAD-447E-8BD2-B4E5036C800E}" destId="{40364758-ED28-460E-BBED-319EC9FE1057}" srcOrd="2" destOrd="0" presId="urn:microsoft.com/office/officeart/2005/8/layout/hProcess9"/>
    <dgm:cxn modelId="{FA27AD65-6CA6-452C-86F8-E05F6945F617}" type="presParOf" srcId="{D032BE4D-4DAD-447E-8BD2-B4E5036C800E}" destId="{4A980B35-85ED-4878-949A-24AE30229800}" srcOrd="3" destOrd="0" presId="urn:microsoft.com/office/officeart/2005/8/layout/hProcess9"/>
    <dgm:cxn modelId="{298AE93F-52A8-48D6-BFCA-9DC2CB9172DD}" type="presParOf" srcId="{D032BE4D-4DAD-447E-8BD2-B4E5036C800E}" destId="{D796F321-CBA5-477C-821F-621C69EB8486}" srcOrd="4" destOrd="0" presId="urn:microsoft.com/office/officeart/2005/8/layout/hProcess9"/>
    <dgm:cxn modelId="{16D859E1-8B5F-460B-A1B0-DA8AE1350334}" type="presParOf" srcId="{D032BE4D-4DAD-447E-8BD2-B4E5036C800E}" destId="{DE6F8C53-C572-40A2-8AD7-25982AE41CCC}" srcOrd="5" destOrd="0" presId="urn:microsoft.com/office/officeart/2005/8/layout/hProcess9"/>
    <dgm:cxn modelId="{F4268AA2-D38A-4D28-ADB3-C9EFBAC807F9}" type="presParOf" srcId="{D032BE4D-4DAD-447E-8BD2-B4E5036C800E}" destId="{5DF8028F-49DD-4A72-AF26-47ED78B14710}" srcOrd="6" destOrd="0" presId="urn:microsoft.com/office/officeart/2005/8/layout/hProcess9"/>
    <dgm:cxn modelId="{F910990D-7998-4131-B9FF-2D457D0CF504}" type="presParOf" srcId="{D032BE4D-4DAD-447E-8BD2-B4E5036C800E}" destId="{E3BB6AAC-09AF-4F95-A71E-14EBD79BE1DF}" srcOrd="7" destOrd="0" presId="urn:microsoft.com/office/officeart/2005/8/layout/hProcess9"/>
    <dgm:cxn modelId="{C2C7E0F2-B98C-45BF-95FA-3A0222130C58}" type="presParOf" srcId="{D032BE4D-4DAD-447E-8BD2-B4E5036C800E}" destId="{077B4B3E-19AD-477A-9183-1EF7046D55B3}" srcOrd="8" destOrd="0" presId="urn:microsoft.com/office/officeart/2005/8/layout/hProcess9"/>
    <dgm:cxn modelId="{C7EC6704-B98F-4130-A8D0-06E18C765ABF}" type="presParOf" srcId="{D032BE4D-4DAD-447E-8BD2-B4E5036C800E}" destId="{AC3A9F1B-81EF-4CB0-98AD-D18EEA84E42E}" srcOrd="9" destOrd="0" presId="urn:microsoft.com/office/officeart/2005/8/layout/hProcess9"/>
    <dgm:cxn modelId="{DB658BE4-AA67-4E96-8641-B0E130197043}" type="presParOf" srcId="{D032BE4D-4DAD-447E-8BD2-B4E5036C800E}" destId="{FB47035D-4F37-4604-92F1-F42AE969E82F}"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30566-55EB-41CF-A8C1-3358C03D4822}">
      <dsp:nvSpPr>
        <dsp:cNvPr id="0" name=""/>
        <dsp:cNvSpPr/>
      </dsp:nvSpPr>
      <dsp:spPr>
        <a:xfrm>
          <a:off x="2830675" y="0"/>
          <a:ext cx="632570" cy="426031"/>
        </a:xfrm>
        <a:prstGeom prst="trapezoid">
          <a:avLst>
            <a:gd name="adj" fmla="val 73867"/>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MX" sz="1100" b="1" kern="1200" dirty="0" smtClean="0"/>
            <a:t>C.P.E.U.M.</a:t>
          </a:r>
          <a:endParaRPr lang="es-MX" sz="1100" b="1" kern="1200" dirty="0"/>
        </a:p>
      </dsp:txBody>
      <dsp:txXfrm>
        <a:off x="2830675" y="0"/>
        <a:ext cx="632570" cy="426031"/>
      </dsp:txXfrm>
    </dsp:sp>
    <dsp:sp modelId="{D2BE047F-B475-479E-81FC-83F836AADB48}">
      <dsp:nvSpPr>
        <dsp:cNvPr id="0" name=""/>
        <dsp:cNvSpPr/>
      </dsp:nvSpPr>
      <dsp:spPr>
        <a:xfrm>
          <a:off x="2517568" y="426031"/>
          <a:ext cx="1258784" cy="426031"/>
        </a:xfrm>
        <a:prstGeom prst="trapezoid">
          <a:avLst>
            <a:gd name="adj" fmla="val 73867"/>
          </a:avLst>
        </a:prstGeom>
        <a:solidFill>
          <a:schemeClr val="accent2">
            <a:shade val="50000"/>
            <a:hueOff val="-8297"/>
            <a:satOff val="-1682"/>
            <a:lumOff val="92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MX" sz="1200" b="1" kern="1200" dirty="0" smtClean="0"/>
            <a:t>L.O.A.P.F.</a:t>
          </a:r>
          <a:endParaRPr lang="es-MX" sz="1200" b="1" kern="1200" dirty="0"/>
        </a:p>
      </dsp:txBody>
      <dsp:txXfrm>
        <a:off x="2737856" y="426031"/>
        <a:ext cx="818209" cy="426031"/>
      </dsp:txXfrm>
    </dsp:sp>
    <dsp:sp modelId="{BFCB517B-9885-418D-B6B5-365F1C124F5A}">
      <dsp:nvSpPr>
        <dsp:cNvPr id="0" name=""/>
        <dsp:cNvSpPr/>
      </dsp:nvSpPr>
      <dsp:spPr>
        <a:xfrm>
          <a:off x="2202872" y="852063"/>
          <a:ext cx="1888176" cy="426031"/>
        </a:xfrm>
        <a:prstGeom prst="trapezoid">
          <a:avLst>
            <a:gd name="adj" fmla="val 73867"/>
          </a:avLst>
        </a:prstGeom>
        <a:solidFill>
          <a:schemeClr val="accent2">
            <a:shade val="50000"/>
            <a:hueOff val="-16594"/>
            <a:satOff val="-3364"/>
            <a:lumOff val="185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MX" sz="1200" b="1" kern="1200" dirty="0" smtClean="0"/>
            <a:t>Ley de Planeación</a:t>
          </a:r>
          <a:endParaRPr lang="es-MX" sz="1200" b="1" kern="1200" dirty="0"/>
        </a:p>
      </dsp:txBody>
      <dsp:txXfrm>
        <a:off x="2533303" y="852063"/>
        <a:ext cx="1227314" cy="426031"/>
      </dsp:txXfrm>
    </dsp:sp>
    <dsp:sp modelId="{DDDA305F-E781-41B6-81ED-41FF460B1C89}">
      <dsp:nvSpPr>
        <dsp:cNvPr id="0" name=""/>
        <dsp:cNvSpPr/>
      </dsp:nvSpPr>
      <dsp:spPr>
        <a:xfrm>
          <a:off x="1888176" y="1278094"/>
          <a:ext cx="2517568" cy="426031"/>
        </a:xfrm>
        <a:prstGeom prst="trapezoid">
          <a:avLst>
            <a:gd name="adj" fmla="val 73867"/>
          </a:avLst>
        </a:prstGeom>
        <a:solidFill>
          <a:schemeClr val="accent2">
            <a:shade val="50000"/>
            <a:hueOff val="-24890"/>
            <a:satOff val="-5045"/>
            <a:lumOff val="2775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MX" sz="1200" b="1" kern="1200" dirty="0" smtClean="0"/>
            <a:t>Const. Pol. del Edo. Libre y Soberano de </a:t>
          </a:r>
          <a:r>
            <a:rPr lang="es-MX" sz="1200" b="1" kern="1200" dirty="0" err="1" smtClean="0"/>
            <a:t>Méx</a:t>
          </a:r>
          <a:r>
            <a:rPr lang="es-MX" sz="1200" b="1" kern="1200" dirty="0" smtClean="0"/>
            <a:t>.</a:t>
          </a:r>
          <a:endParaRPr lang="es-MX" sz="1200" b="1" kern="1200" dirty="0"/>
        </a:p>
      </dsp:txBody>
      <dsp:txXfrm>
        <a:off x="2328751" y="1278094"/>
        <a:ext cx="1636419" cy="426031"/>
      </dsp:txXfrm>
    </dsp:sp>
    <dsp:sp modelId="{6930BEC0-F5BF-4E01-B152-C3CF14ABF21C}">
      <dsp:nvSpPr>
        <dsp:cNvPr id="0" name=""/>
        <dsp:cNvSpPr/>
      </dsp:nvSpPr>
      <dsp:spPr>
        <a:xfrm>
          <a:off x="1573480" y="1704126"/>
          <a:ext cx="3146961" cy="426031"/>
        </a:xfrm>
        <a:prstGeom prst="trapezoid">
          <a:avLst>
            <a:gd name="adj" fmla="val 73867"/>
          </a:avLst>
        </a:prstGeom>
        <a:solidFill>
          <a:schemeClr val="accent2">
            <a:shade val="50000"/>
            <a:hueOff val="-33187"/>
            <a:satOff val="-6727"/>
            <a:lumOff val="3700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MX" sz="1200" b="1" kern="1200" dirty="0" smtClean="0"/>
            <a:t>Ley </a:t>
          </a:r>
          <a:r>
            <a:rPr lang="es-MX" sz="1200" b="1" kern="1200" dirty="0" err="1" smtClean="0"/>
            <a:t>Org</a:t>
          </a:r>
          <a:r>
            <a:rPr lang="es-MX" sz="1200" b="1" kern="1200" dirty="0" smtClean="0"/>
            <a:t>. de la Ad. </a:t>
          </a:r>
          <a:r>
            <a:rPr lang="es-MX" sz="1200" b="1" kern="1200" dirty="0" err="1" smtClean="0"/>
            <a:t>Púb</a:t>
          </a:r>
          <a:r>
            <a:rPr lang="es-MX" sz="1200" b="1" kern="1200" dirty="0" smtClean="0"/>
            <a:t>. del Edo. De </a:t>
          </a:r>
          <a:r>
            <a:rPr lang="es-MX" sz="1200" b="1" kern="1200" dirty="0" err="1" smtClean="0"/>
            <a:t>Méx</a:t>
          </a:r>
          <a:r>
            <a:rPr lang="es-MX" sz="1200" b="1" kern="1200" dirty="0" smtClean="0"/>
            <a:t>.</a:t>
          </a:r>
          <a:endParaRPr lang="es-MX" sz="1200" b="1" kern="1200" dirty="0"/>
        </a:p>
      </dsp:txBody>
      <dsp:txXfrm>
        <a:off x="2124198" y="1704126"/>
        <a:ext cx="2045524" cy="426031"/>
      </dsp:txXfrm>
    </dsp:sp>
    <dsp:sp modelId="{F671CB0E-9191-43A7-BD97-D43F007AFD15}">
      <dsp:nvSpPr>
        <dsp:cNvPr id="0" name=""/>
        <dsp:cNvSpPr/>
      </dsp:nvSpPr>
      <dsp:spPr>
        <a:xfrm>
          <a:off x="1258784" y="2130157"/>
          <a:ext cx="3776353" cy="426031"/>
        </a:xfrm>
        <a:prstGeom prst="trapezoid">
          <a:avLst>
            <a:gd name="adj" fmla="val 73867"/>
          </a:avLst>
        </a:prstGeom>
        <a:solidFill>
          <a:schemeClr val="accent2">
            <a:shade val="50000"/>
            <a:hueOff val="-41484"/>
            <a:satOff val="-8409"/>
            <a:lumOff val="4625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MX" sz="1200" b="1" kern="1200" dirty="0" smtClean="0"/>
            <a:t>Ley Orgánica </a:t>
          </a:r>
          <a:r>
            <a:rPr lang="es-MX" sz="1200" b="1" kern="1200" dirty="0" err="1" smtClean="0"/>
            <a:t>Mcpal</a:t>
          </a:r>
          <a:r>
            <a:rPr lang="es-MX" sz="1200" b="1" kern="1200" dirty="0" smtClean="0"/>
            <a:t>. del Edo. de </a:t>
          </a:r>
          <a:r>
            <a:rPr lang="es-MX" sz="1200" b="1" kern="1200" dirty="0" err="1" smtClean="0"/>
            <a:t>Méx</a:t>
          </a:r>
          <a:r>
            <a:rPr lang="es-MX" sz="1200" b="1" kern="1200" dirty="0" smtClean="0"/>
            <a:t>.</a:t>
          </a:r>
          <a:endParaRPr lang="es-MX" sz="1200" b="1" kern="1200" dirty="0"/>
        </a:p>
      </dsp:txBody>
      <dsp:txXfrm>
        <a:off x="1919646" y="2130157"/>
        <a:ext cx="2454629" cy="426031"/>
      </dsp:txXfrm>
    </dsp:sp>
    <dsp:sp modelId="{F504DC54-97A3-4EB3-8652-EDA4725A2126}">
      <dsp:nvSpPr>
        <dsp:cNvPr id="0" name=""/>
        <dsp:cNvSpPr/>
      </dsp:nvSpPr>
      <dsp:spPr>
        <a:xfrm>
          <a:off x="944088" y="2556189"/>
          <a:ext cx="4405745" cy="426031"/>
        </a:xfrm>
        <a:prstGeom prst="trapezoid">
          <a:avLst>
            <a:gd name="adj" fmla="val 73867"/>
          </a:avLst>
        </a:prstGeom>
        <a:solidFill>
          <a:schemeClr val="accent2">
            <a:shade val="50000"/>
            <a:hueOff val="-33187"/>
            <a:satOff val="-6727"/>
            <a:lumOff val="3700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MX" sz="1200" b="1" kern="1200" dirty="0" smtClean="0"/>
            <a:t>Ley de Planeación del Edo. De </a:t>
          </a:r>
          <a:r>
            <a:rPr lang="es-MX" sz="1200" b="1" kern="1200" dirty="0" err="1" smtClean="0"/>
            <a:t>Méx</a:t>
          </a:r>
          <a:r>
            <a:rPr lang="es-MX" sz="1200" b="1" kern="1200" dirty="0" smtClean="0"/>
            <a:t>.</a:t>
          </a:r>
          <a:endParaRPr lang="es-MX" sz="1200" b="1" kern="1200" dirty="0"/>
        </a:p>
      </dsp:txBody>
      <dsp:txXfrm>
        <a:off x="1715093" y="2556189"/>
        <a:ext cx="2863734" cy="426031"/>
      </dsp:txXfrm>
    </dsp:sp>
    <dsp:sp modelId="{FFE880E0-4FCB-4561-862A-34DE5D20CCC7}">
      <dsp:nvSpPr>
        <dsp:cNvPr id="0" name=""/>
        <dsp:cNvSpPr/>
      </dsp:nvSpPr>
      <dsp:spPr>
        <a:xfrm>
          <a:off x="629392" y="2982220"/>
          <a:ext cx="5035137" cy="426031"/>
        </a:xfrm>
        <a:prstGeom prst="trapezoid">
          <a:avLst>
            <a:gd name="adj" fmla="val 73867"/>
          </a:avLst>
        </a:prstGeom>
        <a:solidFill>
          <a:schemeClr val="accent2">
            <a:shade val="50000"/>
            <a:hueOff val="-24890"/>
            <a:satOff val="-5045"/>
            <a:lumOff val="2775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MX" sz="1200" b="1" kern="1200" dirty="0" smtClean="0"/>
            <a:t>Reglamento de la Ley de Planeación del Edo. De </a:t>
          </a:r>
          <a:r>
            <a:rPr lang="es-MX" sz="1200" b="1" kern="1200" dirty="0" err="1" smtClean="0"/>
            <a:t>Méx</a:t>
          </a:r>
          <a:r>
            <a:rPr lang="es-MX" sz="1200" b="1" kern="1200" dirty="0" smtClean="0"/>
            <a:t>. y </a:t>
          </a:r>
          <a:r>
            <a:rPr lang="es-MX" sz="1200" b="1" kern="1200" dirty="0" err="1" smtClean="0"/>
            <a:t>Mcpios</a:t>
          </a:r>
          <a:r>
            <a:rPr lang="es-MX" sz="1200" b="1" kern="1200" dirty="0" smtClean="0"/>
            <a:t>.</a:t>
          </a:r>
          <a:endParaRPr lang="es-MX" sz="1200" b="1" kern="1200" dirty="0"/>
        </a:p>
      </dsp:txBody>
      <dsp:txXfrm>
        <a:off x="1510541" y="2982220"/>
        <a:ext cx="3272839" cy="426031"/>
      </dsp:txXfrm>
    </dsp:sp>
    <dsp:sp modelId="{669E6589-DD8C-48C5-9027-432E5859F15B}">
      <dsp:nvSpPr>
        <dsp:cNvPr id="0" name=""/>
        <dsp:cNvSpPr/>
      </dsp:nvSpPr>
      <dsp:spPr>
        <a:xfrm>
          <a:off x="314696" y="3408252"/>
          <a:ext cx="5664529" cy="426031"/>
        </a:xfrm>
        <a:prstGeom prst="trapezoid">
          <a:avLst>
            <a:gd name="adj" fmla="val 73867"/>
          </a:avLst>
        </a:prstGeom>
        <a:solidFill>
          <a:schemeClr val="accent2">
            <a:shade val="50000"/>
            <a:hueOff val="-16594"/>
            <a:satOff val="-3364"/>
            <a:lumOff val="185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MX" sz="1200" b="1" kern="1200" dirty="0" smtClean="0"/>
            <a:t>Reglamento Interno de la Ad. </a:t>
          </a:r>
          <a:r>
            <a:rPr lang="es-MX" sz="1200" b="1" kern="1200" dirty="0" err="1" smtClean="0"/>
            <a:t>Púb</a:t>
          </a:r>
          <a:r>
            <a:rPr lang="es-MX" sz="1200" b="1" kern="1200" dirty="0" smtClean="0"/>
            <a:t>. </a:t>
          </a:r>
          <a:r>
            <a:rPr lang="es-MX" sz="1200" b="1" kern="1200" dirty="0" err="1" smtClean="0"/>
            <a:t>Mcpal</a:t>
          </a:r>
          <a:r>
            <a:rPr lang="es-MX" sz="1200" b="1" kern="1200" dirty="0" smtClean="0"/>
            <a:t>. Tlalnepantla</a:t>
          </a:r>
          <a:endParaRPr lang="es-MX" sz="1200" b="1" kern="1200" dirty="0"/>
        </a:p>
      </dsp:txBody>
      <dsp:txXfrm>
        <a:off x="1305988" y="3408252"/>
        <a:ext cx="3681944" cy="426031"/>
      </dsp:txXfrm>
    </dsp:sp>
    <dsp:sp modelId="{C272C5DE-22C4-4BD1-AF33-B235928D767B}">
      <dsp:nvSpPr>
        <dsp:cNvPr id="0" name=""/>
        <dsp:cNvSpPr/>
      </dsp:nvSpPr>
      <dsp:spPr>
        <a:xfrm>
          <a:off x="0" y="3834283"/>
          <a:ext cx="6293922" cy="426031"/>
        </a:xfrm>
        <a:prstGeom prst="trapezoid">
          <a:avLst>
            <a:gd name="adj" fmla="val 73867"/>
          </a:avLst>
        </a:prstGeom>
        <a:solidFill>
          <a:schemeClr val="accent2">
            <a:shade val="50000"/>
            <a:hueOff val="-8297"/>
            <a:satOff val="-1682"/>
            <a:lumOff val="92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MX" sz="1200" b="1" kern="1200" dirty="0" smtClean="0"/>
            <a:t>Bando Municipal de Tlalnepantla</a:t>
          </a:r>
          <a:endParaRPr lang="es-MX" sz="1200" b="1" kern="1200" dirty="0"/>
        </a:p>
      </dsp:txBody>
      <dsp:txXfrm>
        <a:off x="1101436" y="3834283"/>
        <a:ext cx="4091049" cy="426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AE0E6-DA41-41EE-A2B0-A818A69D4ED7}">
      <dsp:nvSpPr>
        <dsp:cNvPr id="0" name=""/>
        <dsp:cNvSpPr/>
      </dsp:nvSpPr>
      <dsp:spPr>
        <a:xfrm>
          <a:off x="3" y="0"/>
          <a:ext cx="7233556" cy="178595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F410B-80EB-4B51-B2B0-A16392B6157B}">
      <dsp:nvSpPr>
        <dsp:cNvPr id="0" name=""/>
        <dsp:cNvSpPr/>
      </dsp:nvSpPr>
      <dsp:spPr>
        <a:xfrm>
          <a:off x="270" y="535785"/>
          <a:ext cx="2219100" cy="7143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solidFill>
                <a:schemeClr val="tx1"/>
              </a:solidFill>
            </a:rPr>
            <a:t>Equipo estratégico:</a:t>
          </a:r>
        </a:p>
        <a:p>
          <a:pPr lvl="0" algn="ctr" defTabSz="622300">
            <a:lnSpc>
              <a:spcPct val="90000"/>
            </a:lnSpc>
            <a:spcBef>
              <a:spcPct val="0"/>
            </a:spcBef>
            <a:spcAft>
              <a:spcPct val="35000"/>
            </a:spcAft>
          </a:pPr>
          <a:r>
            <a:rPr lang="es-ES_tradnl" sz="1400" kern="1200" dirty="0" smtClean="0">
              <a:solidFill>
                <a:schemeClr val="tx1"/>
              </a:solidFill>
            </a:rPr>
            <a:t>U.I.P.P.E. y COPLADEMUN</a:t>
          </a:r>
          <a:endParaRPr lang="es-ES_tradnl" sz="1400" kern="1200" dirty="0">
            <a:solidFill>
              <a:schemeClr val="tx1"/>
            </a:solidFill>
          </a:endParaRPr>
        </a:p>
      </dsp:txBody>
      <dsp:txXfrm>
        <a:off x="35143" y="570658"/>
        <a:ext cx="2149354" cy="644634"/>
      </dsp:txXfrm>
    </dsp:sp>
    <dsp:sp modelId="{A472F0CC-FB2D-4DF2-9F87-C5BC9337A734}">
      <dsp:nvSpPr>
        <dsp:cNvPr id="0" name=""/>
        <dsp:cNvSpPr/>
      </dsp:nvSpPr>
      <dsp:spPr>
        <a:xfrm>
          <a:off x="2507229" y="535785"/>
          <a:ext cx="2219100" cy="71438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solidFill>
                <a:schemeClr val="tx1"/>
              </a:solidFill>
            </a:rPr>
            <a:t>Coordinar conjuntamente la elaboración del PDM 2013-2015</a:t>
          </a:r>
          <a:endParaRPr lang="es-ES_tradnl" sz="1400" kern="1200" dirty="0">
            <a:solidFill>
              <a:schemeClr val="tx1"/>
            </a:solidFill>
          </a:endParaRPr>
        </a:p>
      </dsp:txBody>
      <dsp:txXfrm>
        <a:off x="2542102" y="570658"/>
        <a:ext cx="2149354" cy="644634"/>
      </dsp:txXfrm>
    </dsp:sp>
    <dsp:sp modelId="{C7C310B6-70D2-4EF6-AF17-938E6DE52F73}">
      <dsp:nvSpPr>
        <dsp:cNvPr id="0" name=""/>
        <dsp:cNvSpPr/>
      </dsp:nvSpPr>
      <dsp:spPr>
        <a:xfrm>
          <a:off x="5014189" y="571504"/>
          <a:ext cx="2219100" cy="714380"/>
        </a:xfrm>
        <a:prstGeom prst="roundRect">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_tradnl" sz="1100" kern="1200" dirty="0" smtClean="0">
              <a:solidFill>
                <a:schemeClr val="tx1"/>
              </a:solidFill>
            </a:rPr>
            <a:t>Integración del diagnóstico estratégico y del anteproyecto del PDM, estrategia de participación ciudadana y  consensar el PDM. </a:t>
          </a:r>
        </a:p>
      </dsp:txBody>
      <dsp:txXfrm>
        <a:off x="5049062" y="606377"/>
        <a:ext cx="2149354" cy="644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AE0E6-DA41-41EE-A2B0-A818A69D4ED7}">
      <dsp:nvSpPr>
        <dsp:cNvPr id="0" name=""/>
        <dsp:cNvSpPr/>
      </dsp:nvSpPr>
      <dsp:spPr>
        <a:xfrm>
          <a:off x="1" y="0"/>
          <a:ext cx="7233556" cy="178595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F410B-80EB-4B51-B2B0-A16392B6157B}">
      <dsp:nvSpPr>
        <dsp:cNvPr id="0" name=""/>
        <dsp:cNvSpPr/>
      </dsp:nvSpPr>
      <dsp:spPr>
        <a:xfrm>
          <a:off x="0" y="535785"/>
          <a:ext cx="2170068" cy="7143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533400">
            <a:lnSpc>
              <a:spcPct val="90000"/>
            </a:lnSpc>
            <a:spcBef>
              <a:spcPct val="0"/>
            </a:spcBef>
            <a:spcAft>
              <a:spcPct val="35000"/>
            </a:spcAft>
          </a:pPr>
          <a:r>
            <a:rPr lang="es-ES_tradnl" sz="1400" kern="1200" dirty="0" smtClean="0">
              <a:solidFill>
                <a:schemeClr val="tx1"/>
              </a:solidFill>
            </a:rPr>
            <a:t>Funcionarios públicos y</a:t>
          </a:r>
        </a:p>
        <a:p>
          <a:pPr lvl="0" algn="ctr" defTabSz="533400">
            <a:lnSpc>
              <a:spcPct val="90000"/>
            </a:lnSpc>
            <a:spcBef>
              <a:spcPct val="0"/>
            </a:spcBef>
            <a:spcAft>
              <a:spcPct val="35000"/>
            </a:spcAft>
          </a:pPr>
          <a:r>
            <a:rPr lang="es-ES_tradnl" sz="1400" kern="1200" dirty="0" smtClean="0">
              <a:solidFill>
                <a:schemeClr val="tx1"/>
              </a:solidFill>
            </a:rPr>
            <a:t>Grupo de especialistas</a:t>
          </a:r>
        </a:p>
      </dsp:txBody>
      <dsp:txXfrm>
        <a:off x="34873" y="570658"/>
        <a:ext cx="2100322" cy="644634"/>
      </dsp:txXfrm>
    </dsp:sp>
    <dsp:sp modelId="{A472F0CC-FB2D-4DF2-9F87-C5BC9337A734}">
      <dsp:nvSpPr>
        <dsp:cNvPr id="0" name=""/>
        <dsp:cNvSpPr/>
      </dsp:nvSpPr>
      <dsp:spPr>
        <a:xfrm>
          <a:off x="2531746" y="535785"/>
          <a:ext cx="2170068" cy="71438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solidFill>
                <a:schemeClr val="tx1"/>
              </a:solidFill>
            </a:rPr>
            <a:t>Coadyuvar en la elaboración de los diagnósticos estratégicos sectoriales y temáticos</a:t>
          </a:r>
          <a:endParaRPr lang="es-ES_tradnl" sz="1200" kern="1200" dirty="0">
            <a:solidFill>
              <a:schemeClr val="tx1"/>
            </a:solidFill>
          </a:endParaRPr>
        </a:p>
      </dsp:txBody>
      <dsp:txXfrm>
        <a:off x="2566619" y="570658"/>
        <a:ext cx="2100322" cy="644634"/>
      </dsp:txXfrm>
    </dsp:sp>
    <dsp:sp modelId="{C7C310B6-70D2-4EF6-AF17-938E6DE52F73}">
      <dsp:nvSpPr>
        <dsp:cNvPr id="0" name=""/>
        <dsp:cNvSpPr/>
      </dsp:nvSpPr>
      <dsp:spPr>
        <a:xfrm>
          <a:off x="5063492" y="571504"/>
          <a:ext cx="2170068" cy="714380"/>
        </a:xfrm>
        <a:prstGeom prst="roundRect">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solidFill>
                <a:schemeClr val="tx1"/>
              </a:solidFill>
            </a:rPr>
            <a:t>Participación en la definición</a:t>
          </a:r>
          <a:r>
            <a:rPr lang="es-ES_tradnl" sz="1200" kern="1200" baseline="0" dirty="0" smtClean="0">
              <a:solidFill>
                <a:schemeClr val="tx1"/>
              </a:solidFill>
            </a:rPr>
            <a:t> de estrategias, indicadores, instrumentación del Plan </a:t>
          </a:r>
          <a:endParaRPr lang="es-ES_tradnl" sz="1200" kern="1200" dirty="0">
            <a:solidFill>
              <a:schemeClr val="tx1"/>
            </a:solidFill>
          </a:endParaRPr>
        </a:p>
      </dsp:txBody>
      <dsp:txXfrm>
        <a:off x="5098365" y="606377"/>
        <a:ext cx="2100322" cy="6446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AE0E6-DA41-41EE-A2B0-A818A69D4ED7}">
      <dsp:nvSpPr>
        <dsp:cNvPr id="0" name=""/>
        <dsp:cNvSpPr/>
      </dsp:nvSpPr>
      <dsp:spPr>
        <a:xfrm>
          <a:off x="1" y="0"/>
          <a:ext cx="7233556" cy="178595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F410B-80EB-4B51-B2B0-A16392B6157B}">
      <dsp:nvSpPr>
        <dsp:cNvPr id="0" name=""/>
        <dsp:cNvSpPr/>
      </dsp:nvSpPr>
      <dsp:spPr>
        <a:xfrm>
          <a:off x="0" y="535785"/>
          <a:ext cx="2170068" cy="7143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solidFill>
                <a:schemeClr val="tx1"/>
              </a:solidFill>
            </a:rPr>
            <a:t>Ciudadanos</a:t>
          </a:r>
          <a:endParaRPr lang="es-ES_tradnl" sz="1400" kern="1200" dirty="0">
            <a:solidFill>
              <a:schemeClr val="tx1"/>
            </a:solidFill>
          </a:endParaRPr>
        </a:p>
      </dsp:txBody>
      <dsp:txXfrm>
        <a:off x="34873" y="570658"/>
        <a:ext cx="2100322" cy="644634"/>
      </dsp:txXfrm>
    </dsp:sp>
    <dsp:sp modelId="{A472F0CC-FB2D-4DF2-9F87-C5BC9337A734}">
      <dsp:nvSpPr>
        <dsp:cNvPr id="0" name=""/>
        <dsp:cNvSpPr/>
      </dsp:nvSpPr>
      <dsp:spPr>
        <a:xfrm>
          <a:off x="2531746" y="535785"/>
          <a:ext cx="2170068" cy="71438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solidFill>
                <a:schemeClr val="tx1"/>
              </a:solidFill>
            </a:rPr>
            <a:t>Propuestas ciudadanas</a:t>
          </a:r>
          <a:endParaRPr lang="es-ES_tradnl" sz="1400" kern="1200" dirty="0">
            <a:solidFill>
              <a:schemeClr val="tx1"/>
            </a:solidFill>
          </a:endParaRPr>
        </a:p>
      </dsp:txBody>
      <dsp:txXfrm>
        <a:off x="2566619" y="570658"/>
        <a:ext cx="2100322" cy="644634"/>
      </dsp:txXfrm>
    </dsp:sp>
    <dsp:sp modelId="{C7C310B6-70D2-4EF6-AF17-938E6DE52F73}">
      <dsp:nvSpPr>
        <dsp:cNvPr id="0" name=""/>
        <dsp:cNvSpPr/>
      </dsp:nvSpPr>
      <dsp:spPr>
        <a:xfrm>
          <a:off x="5063492" y="535785"/>
          <a:ext cx="2170068" cy="714380"/>
        </a:xfrm>
        <a:prstGeom prst="roundRect">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solidFill>
                <a:schemeClr val="tx1"/>
              </a:solidFill>
            </a:rPr>
            <a:t>Definición de retos y prioridades municipales</a:t>
          </a:r>
          <a:endParaRPr lang="es-ES_tradnl" sz="1400" kern="1200" dirty="0">
            <a:solidFill>
              <a:schemeClr val="tx1"/>
            </a:solidFill>
          </a:endParaRPr>
        </a:p>
      </dsp:txBody>
      <dsp:txXfrm>
        <a:off x="5098365" y="570658"/>
        <a:ext cx="2100322" cy="6446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04D5-9F4F-4296-8514-E776961FF698}">
      <dsp:nvSpPr>
        <dsp:cNvPr id="0" name=""/>
        <dsp:cNvSpPr/>
      </dsp:nvSpPr>
      <dsp:spPr>
        <a:xfrm>
          <a:off x="617219" y="0"/>
          <a:ext cx="6995160" cy="361015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59C503-FD69-4354-A14A-65831D5245B4}">
      <dsp:nvSpPr>
        <dsp:cNvPr id="0" name=""/>
        <dsp:cNvSpPr/>
      </dsp:nvSpPr>
      <dsp:spPr>
        <a:xfrm>
          <a:off x="2260" y="1083046"/>
          <a:ext cx="1316012" cy="14440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_tradnl" sz="1300" kern="1200" dirty="0" smtClean="0"/>
            <a:t>Integración COPLADEMUN</a:t>
          </a:r>
          <a:endParaRPr lang="es-ES_tradnl" sz="1300" kern="1200" dirty="0"/>
        </a:p>
      </dsp:txBody>
      <dsp:txXfrm>
        <a:off x="66502" y="1147288"/>
        <a:ext cx="1187528" cy="1315578"/>
      </dsp:txXfrm>
    </dsp:sp>
    <dsp:sp modelId="{40364758-ED28-460E-BBED-319EC9FE1057}">
      <dsp:nvSpPr>
        <dsp:cNvPr id="0" name=""/>
        <dsp:cNvSpPr/>
      </dsp:nvSpPr>
      <dsp:spPr>
        <a:xfrm>
          <a:off x="1384073" y="1083046"/>
          <a:ext cx="1316012" cy="14440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_tradnl" sz="1300" kern="1200" dirty="0" smtClean="0"/>
            <a:t>Elaboración del Diagnóstico Estratégico y el anteproyecto del PDM 2013-2015</a:t>
          </a:r>
          <a:endParaRPr lang="es-ES_tradnl" sz="1300" kern="1200" dirty="0"/>
        </a:p>
      </dsp:txBody>
      <dsp:txXfrm>
        <a:off x="1448315" y="1147288"/>
        <a:ext cx="1187528" cy="1315578"/>
      </dsp:txXfrm>
    </dsp:sp>
    <dsp:sp modelId="{D796F321-CBA5-477C-821F-621C69EB8486}">
      <dsp:nvSpPr>
        <dsp:cNvPr id="0" name=""/>
        <dsp:cNvSpPr/>
      </dsp:nvSpPr>
      <dsp:spPr>
        <a:xfrm>
          <a:off x="2765886" y="1083046"/>
          <a:ext cx="1316012" cy="14440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_tradnl" sz="1300" kern="1200" dirty="0" smtClean="0"/>
            <a:t>Proceso de participación ciudadana</a:t>
          </a:r>
          <a:endParaRPr lang="es-ES_tradnl" sz="1300" kern="1200" dirty="0"/>
        </a:p>
      </dsp:txBody>
      <dsp:txXfrm>
        <a:off x="2830128" y="1147288"/>
        <a:ext cx="1187528" cy="1315578"/>
      </dsp:txXfrm>
    </dsp:sp>
    <dsp:sp modelId="{5DF8028F-49DD-4A72-AF26-47ED78B14710}">
      <dsp:nvSpPr>
        <dsp:cNvPr id="0" name=""/>
        <dsp:cNvSpPr/>
      </dsp:nvSpPr>
      <dsp:spPr>
        <a:xfrm>
          <a:off x="4147700" y="1083046"/>
          <a:ext cx="1316012" cy="14440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_tradnl" sz="1300" kern="1200" dirty="0" smtClean="0"/>
            <a:t>Definición de la filosofía del Gobierno</a:t>
          </a:r>
          <a:endParaRPr lang="es-ES_tradnl" sz="1300" kern="1200" dirty="0"/>
        </a:p>
      </dsp:txBody>
      <dsp:txXfrm>
        <a:off x="4211942" y="1147288"/>
        <a:ext cx="1187528" cy="1315578"/>
      </dsp:txXfrm>
    </dsp:sp>
    <dsp:sp modelId="{077B4B3E-19AD-477A-9183-1EF7046D55B3}">
      <dsp:nvSpPr>
        <dsp:cNvPr id="0" name=""/>
        <dsp:cNvSpPr/>
      </dsp:nvSpPr>
      <dsp:spPr>
        <a:xfrm>
          <a:off x="5529513" y="1083046"/>
          <a:ext cx="1316012" cy="14440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_tradnl" sz="1300" kern="1200" dirty="0" smtClean="0"/>
            <a:t>Planteamiento de estrategias y objetivos</a:t>
          </a:r>
          <a:endParaRPr lang="es-ES_tradnl" sz="1300" kern="1200" dirty="0"/>
        </a:p>
      </dsp:txBody>
      <dsp:txXfrm>
        <a:off x="5593755" y="1147288"/>
        <a:ext cx="1187528" cy="1315578"/>
      </dsp:txXfrm>
    </dsp:sp>
    <dsp:sp modelId="{FB47035D-4F37-4604-92F1-F42AE969E82F}">
      <dsp:nvSpPr>
        <dsp:cNvPr id="0" name=""/>
        <dsp:cNvSpPr/>
      </dsp:nvSpPr>
      <dsp:spPr>
        <a:xfrm>
          <a:off x="6911326" y="1083046"/>
          <a:ext cx="1316012" cy="14440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_tradnl" sz="1300" kern="1200" dirty="0" smtClean="0"/>
            <a:t>Sistema de Seguimiento y evaluación</a:t>
          </a:r>
          <a:endParaRPr lang="es-ES_tradnl" sz="1300" kern="1200" dirty="0"/>
        </a:p>
      </dsp:txBody>
      <dsp:txXfrm>
        <a:off x="6975568" y="1147288"/>
        <a:ext cx="1187528" cy="131557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1786F6E-8FCF-294E-97AB-B4D7F09B55F9}" type="datetimeFigureOut">
              <a:rPr lang="es-ES" smtClean="0"/>
              <a:pPr/>
              <a:t>25/07/2016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7EDEF96-33D8-DD4B-9A10-F91E5EF306BB}" type="slidenum">
              <a:rPr lang="es-ES" smtClean="0"/>
              <a:pPr/>
              <a:t>‹Nº›</a:t>
            </a:fld>
            <a:endParaRPr lang="es-ES"/>
          </a:p>
        </p:txBody>
      </p:sp>
    </p:spTree>
    <p:extLst>
      <p:ext uri="{BB962C8B-B14F-4D97-AF65-F5344CB8AC3E}">
        <p14:creationId xmlns:p14="http://schemas.microsoft.com/office/powerpoint/2010/main" val="54288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1786F6E-8FCF-294E-97AB-B4D7F09B55F9}" type="datetimeFigureOut">
              <a:rPr lang="es-ES" smtClean="0"/>
              <a:pPr/>
              <a:t>25/07/2016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7EDEF96-33D8-DD4B-9A10-F91E5EF306BB}" type="slidenum">
              <a:rPr lang="es-ES" smtClean="0"/>
              <a:pPr/>
              <a:t>‹Nº›</a:t>
            </a:fld>
            <a:endParaRPr lang="es-ES"/>
          </a:p>
        </p:txBody>
      </p:sp>
    </p:spTree>
    <p:extLst>
      <p:ext uri="{BB962C8B-B14F-4D97-AF65-F5344CB8AC3E}">
        <p14:creationId xmlns:p14="http://schemas.microsoft.com/office/powerpoint/2010/main" val="178742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1786F6E-8FCF-294E-97AB-B4D7F09B55F9}" type="datetimeFigureOut">
              <a:rPr lang="es-ES" smtClean="0"/>
              <a:pPr/>
              <a:t>25/07/2016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7EDEF96-33D8-DD4B-9A10-F91E5EF306BB}" type="slidenum">
              <a:rPr lang="es-ES" smtClean="0"/>
              <a:pPr/>
              <a:t>‹Nº›</a:t>
            </a:fld>
            <a:endParaRPr lang="es-ES"/>
          </a:p>
        </p:txBody>
      </p:sp>
    </p:spTree>
    <p:extLst>
      <p:ext uri="{BB962C8B-B14F-4D97-AF65-F5344CB8AC3E}">
        <p14:creationId xmlns:p14="http://schemas.microsoft.com/office/powerpoint/2010/main" val="75266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1786F6E-8FCF-294E-97AB-B4D7F09B55F9}" type="datetimeFigureOut">
              <a:rPr lang="es-ES" smtClean="0"/>
              <a:pPr/>
              <a:t>25/07/2016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7EDEF96-33D8-DD4B-9A10-F91E5EF306BB}" type="slidenum">
              <a:rPr lang="es-ES" smtClean="0"/>
              <a:pPr/>
              <a:t>‹Nº›</a:t>
            </a:fld>
            <a:endParaRPr lang="es-ES"/>
          </a:p>
        </p:txBody>
      </p:sp>
    </p:spTree>
    <p:extLst>
      <p:ext uri="{BB962C8B-B14F-4D97-AF65-F5344CB8AC3E}">
        <p14:creationId xmlns:p14="http://schemas.microsoft.com/office/powerpoint/2010/main" val="222510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1786F6E-8FCF-294E-97AB-B4D7F09B55F9}" type="datetimeFigureOut">
              <a:rPr lang="es-ES" smtClean="0"/>
              <a:pPr/>
              <a:t>25/07/2016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7EDEF96-33D8-DD4B-9A10-F91E5EF306BB}" type="slidenum">
              <a:rPr lang="es-ES" smtClean="0"/>
              <a:pPr/>
              <a:t>‹Nº›</a:t>
            </a:fld>
            <a:endParaRPr lang="es-ES"/>
          </a:p>
        </p:txBody>
      </p:sp>
    </p:spTree>
    <p:extLst>
      <p:ext uri="{BB962C8B-B14F-4D97-AF65-F5344CB8AC3E}">
        <p14:creationId xmlns:p14="http://schemas.microsoft.com/office/powerpoint/2010/main" val="160205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1786F6E-8FCF-294E-97AB-B4D7F09B55F9}" type="datetimeFigureOut">
              <a:rPr lang="es-ES" smtClean="0"/>
              <a:pPr/>
              <a:t>25/07/2016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7EDEF96-33D8-DD4B-9A10-F91E5EF306BB}" type="slidenum">
              <a:rPr lang="es-ES" smtClean="0"/>
              <a:pPr/>
              <a:t>‹Nº›</a:t>
            </a:fld>
            <a:endParaRPr lang="es-ES"/>
          </a:p>
        </p:txBody>
      </p:sp>
    </p:spTree>
    <p:extLst>
      <p:ext uri="{BB962C8B-B14F-4D97-AF65-F5344CB8AC3E}">
        <p14:creationId xmlns:p14="http://schemas.microsoft.com/office/powerpoint/2010/main" val="297010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1786F6E-8FCF-294E-97AB-B4D7F09B55F9}" type="datetimeFigureOut">
              <a:rPr lang="es-ES" smtClean="0"/>
              <a:pPr/>
              <a:t>25/07/2016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7EDEF96-33D8-DD4B-9A10-F91E5EF306BB}" type="slidenum">
              <a:rPr lang="es-ES" smtClean="0"/>
              <a:pPr/>
              <a:t>‹Nº›</a:t>
            </a:fld>
            <a:endParaRPr lang="es-ES"/>
          </a:p>
        </p:txBody>
      </p:sp>
    </p:spTree>
    <p:extLst>
      <p:ext uri="{BB962C8B-B14F-4D97-AF65-F5344CB8AC3E}">
        <p14:creationId xmlns:p14="http://schemas.microsoft.com/office/powerpoint/2010/main" val="51627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1786F6E-8FCF-294E-97AB-B4D7F09B55F9}" type="datetimeFigureOut">
              <a:rPr lang="es-ES" smtClean="0"/>
              <a:pPr/>
              <a:t>25/07/2016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7EDEF96-33D8-DD4B-9A10-F91E5EF306BB}" type="slidenum">
              <a:rPr lang="es-ES" smtClean="0"/>
              <a:pPr/>
              <a:t>‹Nº›</a:t>
            </a:fld>
            <a:endParaRPr lang="es-ES"/>
          </a:p>
        </p:txBody>
      </p:sp>
    </p:spTree>
    <p:extLst>
      <p:ext uri="{BB962C8B-B14F-4D97-AF65-F5344CB8AC3E}">
        <p14:creationId xmlns:p14="http://schemas.microsoft.com/office/powerpoint/2010/main" val="392385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1786F6E-8FCF-294E-97AB-B4D7F09B55F9}" type="datetimeFigureOut">
              <a:rPr lang="es-ES" smtClean="0"/>
              <a:pPr/>
              <a:t>25/07/2016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7EDEF96-33D8-DD4B-9A10-F91E5EF306BB}" type="slidenum">
              <a:rPr lang="es-ES" smtClean="0"/>
              <a:pPr/>
              <a:t>‹Nº›</a:t>
            </a:fld>
            <a:endParaRPr lang="es-ES"/>
          </a:p>
        </p:txBody>
      </p:sp>
    </p:spTree>
    <p:extLst>
      <p:ext uri="{BB962C8B-B14F-4D97-AF65-F5344CB8AC3E}">
        <p14:creationId xmlns:p14="http://schemas.microsoft.com/office/powerpoint/2010/main" val="156124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1786F6E-8FCF-294E-97AB-B4D7F09B55F9}" type="datetimeFigureOut">
              <a:rPr lang="es-ES" smtClean="0"/>
              <a:pPr/>
              <a:t>25/07/2016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7EDEF96-33D8-DD4B-9A10-F91E5EF306BB}" type="slidenum">
              <a:rPr lang="es-ES" smtClean="0"/>
              <a:pPr/>
              <a:t>‹Nº›</a:t>
            </a:fld>
            <a:endParaRPr lang="es-ES"/>
          </a:p>
        </p:txBody>
      </p:sp>
    </p:spTree>
    <p:extLst>
      <p:ext uri="{BB962C8B-B14F-4D97-AF65-F5344CB8AC3E}">
        <p14:creationId xmlns:p14="http://schemas.microsoft.com/office/powerpoint/2010/main" val="58115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1786F6E-8FCF-294E-97AB-B4D7F09B55F9}" type="datetimeFigureOut">
              <a:rPr lang="es-ES" smtClean="0"/>
              <a:pPr/>
              <a:t>25/07/2016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7EDEF96-33D8-DD4B-9A10-F91E5EF306BB}" type="slidenum">
              <a:rPr lang="es-ES" smtClean="0"/>
              <a:pPr/>
              <a:t>‹Nº›</a:t>
            </a:fld>
            <a:endParaRPr lang="es-ES"/>
          </a:p>
        </p:txBody>
      </p:sp>
    </p:spTree>
    <p:extLst>
      <p:ext uri="{BB962C8B-B14F-4D97-AF65-F5344CB8AC3E}">
        <p14:creationId xmlns:p14="http://schemas.microsoft.com/office/powerpoint/2010/main" val="97321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86F6E-8FCF-294E-97AB-B4D7F09B55F9}" type="datetimeFigureOut">
              <a:rPr lang="es-ES" smtClean="0"/>
              <a:pPr/>
              <a:t>25/07/2016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DEF96-33D8-DD4B-9A10-F91E5EF306BB}" type="slidenum">
              <a:rPr lang="es-ES" smtClean="0"/>
              <a:pPr/>
              <a:t>‹Nº›</a:t>
            </a:fld>
            <a:endParaRPr lang="es-ES"/>
          </a:p>
        </p:txBody>
      </p:sp>
    </p:spTree>
    <p:extLst>
      <p:ext uri="{BB962C8B-B14F-4D97-AF65-F5344CB8AC3E}">
        <p14:creationId xmlns:p14="http://schemas.microsoft.com/office/powerpoint/2010/main" val="2803219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image" Target="../media/image3.png"/><Relationship Id="rId16"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9144000" cy="6858000"/>
          </a:xfrm>
          <a:prstGeom prst="rect">
            <a:avLst/>
          </a:prstGeom>
        </p:spPr>
      </p:pic>
      <p:sp>
        <p:nvSpPr>
          <p:cNvPr id="11" name="Rectangle 3"/>
          <p:cNvSpPr/>
          <p:nvPr/>
        </p:nvSpPr>
        <p:spPr>
          <a:xfrm>
            <a:off x="0" y="2398684"/>
            <a:ext cx="5456120" cy="169725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a:off x="5456120" y="2398684"/>
            <a:ext cx="3687880" cy="16972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14"/>
          <p:cNvSpPr txBox="1"/>
          <p:nvPr/>
        </p:nvSpPr>
        <p:spPr>
          <a:xfrm>
            <a:off x="5582" y="2719899"/>
            <a:ext cx="5073825" cy="1292662"/>
          </a:xfrm>
          <a:prstGeom prst="rect">
            <a:avLst/>
          </a:prstGeom>
          <a:noFill/>
          <a:effectLst>
            <a:outerShdw blurRad="38100" dist="25400" dir="6060000">
              <a:schemeClr val="tx2">
                <a:lumMod val="75000"/>
                <a:alpha val="37000"/>
              </a:schemeClr>
            </a:outerShdw>
          </a:effectLst>
        </p:spPr>
        <p:txBody>
          <a:bodyPr wrap="none">
            <a:spAutoFit/>
          </a:bodyPr>
          <a:lstStyle/>
          <a:p>
            <a:pPr fontAlgn="auto">
              <a:spcBef>
                <a:spcPts val="0"/>
              </a:spcBef>
              <a:spcAft>
                <a:spcPts val="0"/>
              </a:spcAft>
              <a:defRPr/>
            </a:pPr>
            <a:r>
              <a:rPr lang="en-US" sz="2600" b="1" kern="800" spc="-100" dirty="0" smtClean="0">
                <a:solidFill>
                  <a:srgbClr val="FF0000"/>
                </a:solidFill>
                <a:latin typeface="Arial"/>
                <a:ea typeface="+mn-ea"/>
                <a:cs typeface="Arial"/>
              </a:rPr>
              <a:t>Estrategia para la </a:t>
            </a:r>
            <a:r>
              <a:rPr lang="en-US" sz="2600" b="1" kern="800" spc="-100" dirty="0" err="1" smtClean="0">
                <a:solidFill>
                  <a:srgbClr val="FF0000"/>
                </a:solidFill>
                <a:latin typeface="Arial"/>
                <a:ea typeface="+mn-ea"/>
                <a:cs typeface="Arial"/>
              </a:rPr>
              <a:t>elaboración</a:t>
            </a:r>
            <a:r>
              <a:rPr lang="en-US" sz="2600" b="1" kern="800" spc="-100" dirty="0" smtClean="0">
                <a:solidFill>
                  <a:srgbClr val="FF0000"/>
                </a:solidFill>
                <a:latin typeface="Arial"/>
                <a:ea typeface="+mn-ea"/>
                <a:cs typeface="Arial"/>
              </a:rPr>
              <a:t> </a:t>
            </a:r>
          </a:p>
          <a:p>
            <a:pPr fontAlgn="auto">
              <a:spcBef>
                <a:spcPts val="0"/>
              </a:spcBef>
              <a:spcAft>
                <a:spcPts val="0"/>
              </a:spcAft>
              <a:defRPr/>
            </a:pPr>
            <a:r>
              <a:rPr lang="en-US" sz="2600" b="1" kern="800" spc="-100" dirty="0" smtClean="0">
                <a:solidFill>
                  <a:srgbClr val="FF0000"/>
                </a:solidFill>
                <a:latin typeface="Arial"/>
                <a:ea typeface="+mn-ea"/>
                <a:cs typeface="Arial"/>
              </a:rPr>
              <a:t>del </a:t>
            </a:r>
            <a:r>
              <a:rPr lang="en-US" sz="2600" b="1" kern="800" spc="-100" dirty="0" smtClean="0">
                <a:solidFill>
                  <a:srgbClr val="FF0000"/>
                </a:solidFill>
                <a:latin typeface="Arial"/>
                <a:cs typeface="Arial"/>
              </a:rPr>
              <a:t>Plan de </a:t>
            </a:r>
            <a:r>
              <a:rPr lang="en-US" sz="2600" b="1" kern="800" spc="-100" dirty="0" err="1" smtClean="0">
                <a:solidFill>
                  <a:srgbClr val="FF0000"/>
                </a:solidFill>
                <a:latin typeface="Arial"/>
                <a:cs typeface="Arial"/>
              </a:rPr>
              <a:t>Desarrollo</a:t>
            </a:r>
            <a:r>
              <a:rPr lang="en-US" sz="2600" b="1" kern="800" spc="-100" dirty="0" smtClean="0">
                <a:solidFill>
                  <a:srgbClr val="FF0000"/>
                </a:solidFill>
                <a:latin typeface="Arial"/>
                <a:cs typeface="Arial"/>
              </a:rPr>
              <a:t> Municipal  </a:t>
            </a:r>
          </a:p>
          <a:p>
            <a:pPr fontAlgn="auto">
              <a:spcBef>
                <a:spcPts val="0"/>
              </a:spcBef>
              <a:spcAft>
                <a:spcPts val="0"/>
              </a:spcAft>
              <a:defRPr/>
            </a:pPr>
            <a:r>
              <a:rPr lang="en-US" sz="2600" b="1" kern="800" spc="-100" dirty="0" smtClean="0">
                <a:solidFill>
                  <a:srgbClr val="FF0000"/>
                </a:solidFill>
                <a:latin typeface="Arial"/>
                <a:cs typeface="Arial"/>
              </a:rPr>
              <a:t>2013-2015</a:t>
            </a:r>
            <a:endParaRPr lang="en-US" sz="2600" b="1" kern="800" spc="-100" dirty="0">
              <a:solidFill>
                <a:srgbClr val="FF0000"/>
              </a:solidFill>
              <a:latin typeface="Arial"/>
              <a:ea typeface="+mn-ea"/>
              <a:cs typeface="Arial"/>
            </a:endParaRPr>
          </a:p>
        </p:txBody>
      </p:sp>
      <p:sp>
        <p:nvSpPr>
          <p:cNvPr id="10" name="TextBox 20"/>
          <p:cNvSpPr txBox="1"/>
          <p:nvPr/>
        </p:nvSpPr>
        <p:spPr>
          <a:xfrm>
            <a:off x="5295331" y="5527726"/>
            <a:ext cx="3862179" cy="1323439"/>
          </a:xfrm>
          <a:prstGeom prst="rect">
            <a:avLst/>
          </a:prstGeom>
          <a:noFill/>
          <a:effectLst>
            <a:outerShdw blurRad="38100" dist="25400" dir="6060000">
              <a:schemeClr val="tx2">
                <a:lumMod val="75000"/>
                <a:alpha val="37000"/>
              </a:schemeClr>
            </a:outerShdw>
          </a:effectLst>
        </p:spPr>
        <p:txBody>
          <a:bodyPr wrap="square">
            <a:spAutoFit/>
          </a:bodyPr>
          <a:lstStyle/>
          <a:p>
            <a:pPr algn="r" fontAlgn="auto">
              <a:spcBef>
                <a:spcPts val="0"/>
              </a:spcBef>
              <a:spcAft>
                <a:spcPts val="0"/>
              </a:spcAft>
              <a:defRPr/>
            </a:pPr>
            <a:r>
              <a:rPr lang="en-US" sz="1600" b="1" dirty="0" err="1" smtClean="0">
                <a:solidFill>
                  <a:schemeClr val="bg1"/>
                </a:solidFill>
                <a:latin typeface="Arial"/>
                <a:ea typeface="+mn-ea"/>
                <a:cs typeface="Arial"/>
              </a:rPr>
              <a:t>Secretaría</a:t>
            </a:r>
            <a:r>
              <a:rPr lang="en-US" sz="1600" b="1" dirty="0" smtClean="0">
                <a:solidFill>
                  <a:schemeClr val="bg1"/>
                </a:solidFill>
                <a:latin typeface="Arial"/>
                <a:ea typeface="+mn-ea"/>
                <a:cs typeface="Arial"/>
              </a:rPr>
              <a:t> </a:t>
            </a:r>
            <a:r>
              <a:rPr lang="en-US" sz="1600" b="1" dirty="0" err="1" smtClean="0">
                <a:solidFill>
                  <a:schemeClr val="bg1"/>
                </a:solidFill>
                <a:latin typeface="Arial"/>
                <a:ea typeface="+mn-ea"/>
                <a:cs typeface="Arial"/>
              </a:rPr>
              <a:t>Técnica</a:t>
            </a:r>
            <a:r>
              <a:rPr lang="en-US" sz="1600" b="1" dirty="0" smtClean="0">
                <a:solidFill>
                  <a:schemeClr val="bg1"/>
                </a:solidFill>
                <a:latin typeface="Arial"/>
                <a:ea typeface="+mn-ea"/>
                <a:cs typeface="Arial"/>
              </a:rPr>
              <a:t> de la </a:t>
            </a:r>
            <a:r>
              <a:rPr lang="en-US" sz="1600" b="1" dirty="0" err="1" smtClean="0">
                <a:solidFill>
                  <a:schemeClr val="bg1"/>
                </a:solidFill>
                <a:latin typeface="Arial"/>
                <a:ea typeface="+mn-ea"/>
                <a:cs typeface="Arial"/>
              </a:rPr>
              <a:t>Presidencia</a:t>
            </a:r>
            <a:r>
              <a:rPr lang="en-US" sz="1600" b="1" dirty="0" smtClean="0">
                <a:solidFill>
                  <a:schemeClr val="bg1"/>
                </a:solidFill>
                <a:latin typeface="Arial"/>
                <a:ea typeface="+mn-ea"/>
                <a:cs typeface="Arial"/>
              </a:rPr>
              <a:t> </a:t>
            </a:r>
          </a:p>
          <a:p>
            <a:pPr algn="r" fontAlgn="auto">
              <a:spcBef>
                <a:spcPts val="0"/>
              </a:spcBef>
              <a:spcAft>
                <a:spcPts val="0"/>
              </a:spcAft>
              <a:defRPr/>
            </a:pPr>
            <a:endParaRPr lang="en-US" sz="1600" b="1" dirty="0" smtClean="0">
              <a:solidFill>
                <a:schemeClr val="bg1"/>
              </a:solidFill>
              <a:latin typeface="Arial"/>
              <a:ea typeface="+mn-ea"/>
              <a:cs typeface="Arial"/>
            </a:endParaRPr>
          </a:p>
          <a:p>
            <a:pPr algn="r" fontAlgn="auto">
              <a:spcBef>
                <a:spcPts val="0"/>
              </a:spcBef>
              <a:spcAft>
                <a:spcPts val="0"/>
              </a:spcAft>
              <a:defRPr/>
            </a:pPr>
            <a:endParaRPr lang="en-US" sz="1600" b="1" dirty="0" smtClean="0">
              <a:solidFill>
                <a:schemeClr val="bg1"/>
              </a:solidFill>
              <a:latin typeface="Arial"/>
              <a:cs typeface="Arial"/>
            </a:endParaRPr>
          </a:p>
          <a:p>
            <a:pPr algn="r" fontAlgn="auto">
              <a:spcBef>
                <a:spcPts val="0"/>
              </a:spcBef>
              <a:spcAft>
                <a:spcPts val="0"/>
              </a:spcAft>
              <a:defRPr/>
            </a:pPr>
            <a:endParaRPr lang="en-US" sz="1600" b="1" dirty="0">
              <a:solidFill>
                <a:schemeClr val="bg1"/>
              </a:solidFill>
              <a:latin typeface="Arial"/>
              <a:cs typeface="Arial"/>
            </a:endParaRPr>
          </a:p>
          <a:p>
            <a:pPr algn="r" fontAlgn="auto">
              <a:spcBef>
                <a:spcPts val="0"/>
              </a:spcBef>
              <a:spcAft>
                <a:spcPts val="0"/>
              </a:spcAft>
              <a:defRPr/>
            </a:pPr>
            <a:r>
              <a:rPr lang="en-US" sz="1400" b="1" dirty="0" err="1" smtClean="0">
                <a:solidFill>
                  <a:schemeClr val="bg1"/>
                </a:solidFill>
                <a:latin typeface="Arial"/>
                <a:ea typeface="+mn-ea"/>
                <a:cs typeface="Arial"/>
              </a:rPr>
              <a:t>Enero</a:t>
            </a:r>
            <a:r>
              <a:rPr lang="en-US" sz="1400" b="1" dirty="0" smtClean="0">
                <a:solidFill>
                  <a:schemeClr val="bg1"/>
                </a:solidFill>
                <a:latin typeface="Arial"/>
                <a:ea typeface="+mn-ea"/>
                <a:cs typeface="Arial"/>
              </a:rPr>
              <a:t> de 2013.</a:t>
            </a:r>
            <a:endParaRPr lang="en-US" sz="1400" b="1" kern="800" spc="-100" dirty="0">
              <a:solidFill>
                <a:schemeClr val="bg1"/>
              </a:solidFill>
              <a:latin typeface="Arial"/>
              <a:ea typeface="+mn-ea"/>
              <a:cs typeface="Arial"/>
            </a:endParaRPr>
          </a:p>
        </p:txBody>
      </p:sp>
      <p:pic>
        <p:nvPicPr>
          <p:cNvPr id="2" name="Imagen 1"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3851" y="2829474"/>
            <a:ext cx="3326791" cy="837569"/>
          </a:xfrm>
          <a:prstGeom prst="rect">
            <a:avLst/>
          </a:prstGeom>
        </p:spPr>
      </p:pic>
    </p:spTree>
    <p:extLst>
      <p:ext uri="{BB962C8B-B14F-4D97-AF65-F5344CB8AC3E}">
        <p14:creationId xmlns:p14="http://schemas.microsoft.com/office/powerpoint/2010/main" val="1386238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a:stretch>
            <a:fillRect/>
          </a:stretch>
        </p:blipFill>
        <p:spPr>
          <a:xfrm>
            <a:off x="0" y="0"/>
            <a:ext cx="9144000" cy="6858000"/>
          </a:xfrm>
          <a:prstGeom prst="rect">
            <a:avLst/>
          </a:prstGeom>
        </p:spPr>
      </p:pic>
      <p:sp>
        <p:nvSpPr>
          <p:cNvPr id="6" name="5 Rectángulo"/>
          <p:cNvSpPr>
            <a:spLocks noChangeArrowheads="1"/>
          </p:cNvSpPr>
          <p:nvPr/>
        </p:nvSpPr>
        <p:spPr bwMode="auto">
          <a:xfrm>
            <a:off x="573201" y="955344"/>
            <a:ext cx="7833815" cy="4832618"/>
          </a:xfrm>
          <a:prstGeom prst="rect">
            <a:avLst/>
          </a:prstGeom>
          <a:noFill/>
          <a:ln w="9525">
            <a:noFill/>
            <a:miter lim="800000"/>
            <a:headEnd/>
            <a:tailEnd/>
          </a:ln>
        </p:spPr>
        <p:txBody>
          <a:bodyPr wrap="square" numCol="2" spcCol="360000">
            <a:spAutoFit/>
          </a:bodyPr>
          <a:lstStyle/>
          <a:p>
            <a:pPr algn="just">
              <a:buClr>
                <a:srgbClr val="C00000"/>
              </a:buClr>
              <a:buFont typeface="Wingdings" pitchFamily="2" charset="2"/>
              <a:buChar char="q"/>
            </a:pPr>
            <a:r>
              <a:rPr lang="es-MX" sz="1600" dirty="0" smtClean="0">
                <a:solidFill>
                  <a:srgbClr val="414141"/>
                </a:solidFill>
                <a:latin typeface="Arial" pitchFamily="34" charset="0"/>
                <a:cs typeface="Arial" pitchFamily="34" charset="0"/>
              </a:rPr>
              <a:t>El proyecto de “Elaboración del Plan de Desarrollo Municipal 2013-2015” debe considerar los siguientes documentos que son de observación obligatoria:</a:t>
            </a:r>
          </a:p>
          <a:p>
            <a:pPr algn="just"/>
            <a:endParaRPr lang="es-MX" sz="1600" dirty="0" smtClean="0">
              <a:solidFill>
                <a:srgbClr val="414141"/>
              </a:solidFill>
              <a:latin typeface="Arial" pitchFamily="34" charset="0"/>
              <a:cs typeface="Arial" pitchFamily="34" charset="0"/>
            </a:endParaRPr>
          </a:p>
          <a:p>
            <a:pPr marL="457200" indent="-457200" algn="just">
              <a:buFont typeface="+mj-lt"/>
              <a:buAutoNum type="arabicPeriod"/>
            </a:pPr>
            <a:r>
              <a:rPr lang="es-MX" sz="1600" i="1" dirty="0" smtClean="0">
                <a:solidFill>
                  <a:srgbClr val="414141"/>
                </a:solidFill>
                <a:latin typeface="Arial" pitchFamily="34" charset="0"/>
                <a:cs typeface="Arial" pitchFamily="34" charset="0"/>
              </a:rPr>
              <a:t>Metodología para la Construcción y Operación del Sistema de Evaluación de la Gestión Municipal (SEGEMUN)</a:t>
            </a:r>
          </a:p>
          <a:p>
            <a:pPr marL="457200" indent="-457200" algn="just">
              <a:buFont typeface="+mj-lt"/>
              <a:buAutoNum type="arabicPeriod"/>
            </a:pPr>
            <a:r>
              <a:rPr lang="es-MX" sz="1600" i="1" dirty="0" smtClean="0">
                <a:solidFill>
                  <a:srgbClr val="414141"/>
                </a:solidFill>
                <a:latin typeface="Arial" pitchFamily="34" charset="0"/>
                <a:cs typeface="Arial" pitchFamily="34" charset="0"/>
              </a:rPr>
              <a:t>Manual para la Planeación, Programación y Presupuestación Municipal para el Ejercicio Fiscal 2013</a:t>
            </a:r>
          </a:p>
          <a:p>
            <a:pPr marL="457200" indent="-457200" algn="just">
              <a:buFont typeface="+mj-lt"/>
              <a:buAutoNum type="arabicPeriod"/>
            </a:pPr>
            <a:r>
              <a:rPr lang="es-MX" sz="1600" i="1" dirty="0" smtClean="0">
                <a:solidFill>
                  <a:srgbClr val="414141"/>
                </a:solidFill>
                <a:latin typeface="Arial" pitchFamily="34" charset="0"/>
                <a:cs typeface="Arial" pitchFamily="34" charset="0"/>
              </a:rPr>
              <a:t>Guía Metodológica para el Seguimiento y Evaluación del Plan de Desarrollo Municipal 2013-2015</a:t>
            </a:r>
          </a:p>
          <a:p>
            <a:pPr marL="457200" indent="-457200" algn="just">
              <a:buFont typeface="+mj-lt"/>
              <a:buAutoNum type="arabicPeriod"/>
            </a:pPr>
            <a:r>
              <a:rPr lang="es-MX" sz="1600" i="1" dirty="0" smtClean="0">
                <a:solidFill>
                  <a:srgbClr val="414141"/>
                </a:solidFill>
                <a:latin typeface="Arial" pitchFamily="34" charset="0"/>
                <a:cs typeface="Arial" pitchFamily="34" charset="0"/>
              </a:rPr>
              <a:t>Batería de Indicadores Municipales 2013</a:t>
            </a:r>
          </a:p>
          <a:p>
            <a:pPr algn="just">
              <a:buClr>
                <a:srgbClr val="C00000"/>
              </a:buClr>
              <a:buFont typeface="Wingdings" pitchFamily="2" charset="2"/>
              <a:buChar char="q"/>
            </a:pPr>
            <a:r>
              <a:rPr lang="es-MX" sz="1600" dirty="0" smtClean="0">
                <a:solidFill>
                  <a:srgbClr val="414141"/>
                </a:solidFill>
                <a:latin typeface="Arial" pitchFamily="34" charset="0"/>
                <a:cs typeface="Arial" pitchFamily="34" charset="0"/>
              </a:rPr>
              <a:t>Además de otros documentos vigentes, pero en proceso de actualización de los que se han retomado elementos básicos a considerar para la elaboración del PDM:</a:t>
            </a:r>
          </a:p>
          <a:p>
            <a:pPr algn="just">
              <a:buClr>
                <a:srgbClr val="C00000"/>
              </a:buClr>
            </a:pPr>
            <a:endParaRPr lang="es-MX" sz="1600" dirty="0" smtClean="0">
              <a:solidFill>
                <a:srgbClr val="414141"/>
              </a:solidFill>
              <a:latin typeface="Arial" pitchFamily="34" charset="0"/>
              <a:cs typeface="Arial" pitchFamily="34" charset="0"/>
            </a:endParaRPr>
          </a:p>
          <a:p>
            <a:pPr marL="342900" indent="-342900" algn="just">
              <a:buFont typeface="+mj-lt"/>
              <a:buAutoNum type="arabicPeriod"/>
            </a:pPr>
            <a:r>
              <a:rPr lang="es-MX" sz="1600" i="1" dirty="0" smtClean="0">
                <a:solidFill>
                  <a:srgbClr val="414141"/>
                </a:solidFill>
                <a:latin typeface="Arial" pitchFamily="34" charset="0"/>
                <a:cs typeface="Arial" pitchFamily="34" charset="0"/>
              </a:rPr>
              <a:t>Manual para la Elaboración del PDM 2009-2012</a:t>
            </a:r>
          </a:p>
          <a:p>
            <a:pPr algn="just"/>
            <a:endParaRPr lang="es-MX" sz="1600" dirty="0" smtClean="0">
              <a:solidFill>
                <a:srgbClr val="414141"/>
              </a:solidFill>
              <a:latin typeface="Arial" pitchFamily="34" charset="0"/>
              <a:cs typeface="Arial" pitchFamily="34" charset="0"/>
            </a:endParaRPr>
          </a:p>
          <a:p>
            <a:pPr marL="457200" indent="-457200" algn="just"/>
            <a:endParaRPr lang="es-MX" sz="1600" i="1" dirty="0" smtClean="0">
              <a:solidFill>
                <a:srgbClr val="414141"/>
              </a:solidFill>
              <a:latin typeface="Arial" pitchFamily="34" charset="0"/>
              <a:cs typeface="Arial" pitchFamily="34" charset="0"/>
            </a:endParaRPr>
          </a:p>
          <a:p>
            <a:pPr marL="457200" indent="-457200" algn="just">
              <a:buFont typeface="+mj-lt"/>
              <a:buAutoNum type="arabicPeriod"/>
            </a:pPr>
            <a:endParaRPr lang="es-MX" sz="1600" i="1" dirty="0" smtClean="0">
              <a:solidFill>
                <a:srgbClr val="414141"/>
              </a:solidFill>
              <a:latin typeface="Arial" pitchFamily="34" charset="0"/>
              <a:cs typeface="Arial" pitchFamily="34" charset="0"/>
            </a:endParaRPr>
          </a:p>
          <a:p>
            <a:pPr algn="just">
              <a:lnSpc>
                <a:spcPct val="110000"/>
              </a:lnSpc>
              <a:defRPr/>
            </a:pPr>
            <a:endParaRPr lang="fr-FR" sz="1600" dirty="0">
              <a:solidFill>
                <a:srgbClr val="414141"/>
              </a:solidFill>
              <a:latin typeface="Arial" pitchFamily="34" charset="0"/>
              <a:cs typeface="Arial" pitchFamily="34" charset="0"/>
            </a:endParaRPr>
          </a:p>
        </p:txBody>
      </p:sp>
      <p:sp>
        <p:nvSpPr>
          <p:cNvPr id="9"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Imagen 9"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11" name="5 Rectángulo"/>
          <p:cNvSpPr>
            <a:spLocks noChangeArrowheads="1"/>
          </p:cNvSpPr>
          <p:nvPr/>
        </p:nvSpPr>
        <p:spPr bwMode="auto">
          <a:xfrm>
            <a:off x="458193" y="232166"/>
            <a:ext cx="7977188" cy="467051"/>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Manuales y Lineamientos aplicables</a:t>
            </a:r>
            <a:endParaRPr lang="es-MX" sz="2400" kern="1000" spc="-30" dirty="0">
              <a:solidFill>
                <a:srgbClr val="FF0000"/>
              </a:solidFill>
              <a:latin typeface="Arial"/>
              <a:ea typeface="Arial" charset="0"/>
              <a:cs typeface="Arial"/>
            </a:endParaRPr>
          </a:p>
        </p:txBody>
      </p:sp>
    </p:spTree>
    <p:extLst>
      <p:ext uri="{BB962C8B-B14F-4D97-AF65-F5344CB8AC3E}">
        <p14:creationId xmlns:p14="http://schemas.microsoft.com/office/powerpoint/2010/main" val="67719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9144000" cy="6858000"/>
          </a:xfrm>
          <a:prstGeom prst="rect">
            <a:avLst/>
          </a:prstGeom>
        </p:spPr>
      </p:pic>
      <p:sp>
        <p:nvSpPr>
          <p:cNvPr id="5" name="TextBox 14"/>
          <p:cNvSpPr txBox="1"/>
          <p:nvPr/>
        </p:nvSpPr>
        <p:spPr>
          <a:xfrm>
            <a:off x="601663" y="2543574"/>
            <a:ext cx="6724120" cy="1421928"/>
          </a:xfrm>
          <a:prstGeom prst="rect">
            <a:avLst/>
          </a:prstGeom>
          <a:noFill/>
          <a:effectLst>
            <a:outerShdw blurRad="38100" dist="25400" dir="6060000">
              <a:schemeClr val="tx2">
                <a:lumMod val="75000"/>
                <a:alpha val="37000"/>
              </a:schemeClr>
            </a:outerShdw>
          </a:effectLst>
        </p:spPr>
        <p:txBody>
          <a:bodyPr wrap="square">
            <a:spAutoFit/>
          </a:bodyPr>
          <a:lstStyle/>
          <a:p>
            <a:pPr fontAlgn="auto">
              <a:lnSpc>
                <a:spcPct val="90000"/>
              </a:lnSpc>
              <a:spcBef>
                <a:spcPts val="0"/>
              </a:spcBef>
              <a:spcAft>
                <a:spcPts val="0"/>
              </a:spcAft>
              <a:tabLst>
                <a:tab pos="177800" algn="l"/>
              </a:tabLst>
              <a:defRPr/>
            </a:pPr>
            <a:r>
              <a:rPr lang="en-US" sz="3200" b="1" kern="800" spc="-100" dirty="0" smtClean="0">
                <a:solidFill>
                  <a:srgbClr val="000000"/>
                </a:solidFill>
                <a:latin typeface="Arial"/>
                <a:cs typeface="Arial"/>
              </a:rPr>
              <a:t>2.- </a:t>
            </a:r>
            <a:r>
              <a:rPr lang="en-US" sz="3200" b="1" kern="800" spc="-100" dirty="0" err="1" smtClean="0">
                <a:solidFill>
                  <a:srgbClr val="000000"/>
                </a:solidFill>
                <a:latin typeface="Arial"/>
                <a:cs typeface="Arial"/>
              </a:rPr>
              <a:t>Fases</a:t>
            </a:r>
            <a:r>
              <a:rPr lang="en-US" sz="3200" b="1" kern="800" spc="-100" dirty="0" smtClean="0">
                <a:solidFill>
                  <a:srgbClr val="000000"/>
                </a:solidFill>
                <a:latin typeface="Arial"/>
                <a:cs typeface="Arial"/>
              </a:rPr>
              <a:t> para la </a:t>
            </a:r>
            <a:r>
              <a:rPr lang="en-US" sz="3200" b="1" kern="800" spc="-100" dirty="0" err="1" smtClean="0">
                <a:solidFill>
                  <a:srgbClr val="000000"/>
                </a:solidFill>
                <a:latin typeface="Arial"/>
                <a:cs typeface="Arial"/>
              </a:rPr>
              <a:t>integración</a:t>
            </a:r>
            <a:r>
              <a:rPr lang="en-US" sz="3200" b="1" kern="800" spc="-100" dirty="0" smtClean="0">
                <a:solidFill>
                  <a:srgbClr val="000000"/>
                </a:solidFill>
                <a:latin typeface="Arial"/>
                <a:cs typeface="Arial"/>
              </a:rPr>
              <a:t> del </a:t>
            </a:r>
            <a:r>
              <a:rPr lang="en-US" sz="3200" b="1" kern="800" spc="-100" dirty="0" smtClean="0">
                <a:solidFill>
                  <a:srgbClr val="000000"/>
                </a:solidFill>
                <a:latin typeface="Arial"/>
                <a:ea typeface="+mn-ea"/>
                <a:cs typeface="Arial"/>
              </a:rPr>
              <a:t>Plan de </a:t>
            </a:r>
            <a:r>
              <a:rPr lang="en-US" sz="3200" b="1" kern="800" spc="-100" dirty="0" err="1" smtClean="0">
                <a:solidFill>
                  <a:srgbClr val="000000"/>
                </a:solidFill>
                <a:latin typeface="Arial"/>
                <a:ea typeface="+mn-ea"/>
                <a:cs typeface="Arial"/>
              </a:rPr>
              <a:t>Desarrollo</a:t>
            </a:r>
            <a:r>
              <a:rPr lang="en-US" sz="3200" b="1" kern="800" spc="-100" dirty="0" smtClean="0">
                <a:solidFill>
                  <a:srgbClr val="000000"/>
                </a:solidFill>
                <a:latin typeface="Arial"/>
                <a:ea typeface="+mn-ea"/>
                <a:cs typeface="Arial"/>
              </a:rPr>
              <a:t> Municipal 2013-2015</a:t>
            </a:r>
            <a:endParaRPr lang="en-US" sz="3200" b="1" kern="800" spc="-100" dirty="0">
              <a:solidFill>
                <a:srgbClr val="000000"/>
              </a:solidFill>
              <a:latin typeface="Arial"/>
              <a:ea typeface="+mn-ea"/>
              <a:cs typeface="Arial"/>
            </a:endParaRPr>
          </a:p>
        </p:txBody>
      </p:sp>
      <p:pic>
        <p:nvPicPr>
          <p:cNvPr id="8" name="Imagen 7"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Tree>
    <p:extLst>
      <p:ext uri="{BB962C8B-B14F-4D97-AF65-F5344CB8AC3E}">
        <p14:creationId xmlns:p14="http://schemas.microsoft.com/office/powerpoint/2010/main" val="637837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9144000" cy="6858000"/>
          </a:xfrm>
          <a:prstGeom prst="rect">
            <a:avLst/>
          </a:prstGeom>
        </p:spPr>
      </p:pic>
      <p:sp>
        <p:nvSpPr>
          <p:cNvPr id="14" name="Rectangle 3"/>
          <p:cNvSpPr/>
          <p:nvPr/>
        </p:nvSpPr>
        <p:spPr>
          <a:xfrm flipV="1">
            <a:off x="0" y="583368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13" name="5 Rectángulo"/>
          <p:cNvSpPr>
            <a:spLocks noChangeArrowheads="1"/>
          </p:cNvSpPr>
          <p:nvPr/>
        </p:nvSpPr>
        <p:spPr bwMode="auto">
          <a:xfrm>
            <a:off x="458193" y="232166"/>
            <a:ext cx="7977188" cy="467051"/>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Esquema de participación de los diversos actores</a:t>
            </a:r>
            <a:endParaRPr lang="es-MX" sz="2400" kern="1000" spc="-30" dirty="0">
              <a:solidFill>
                <a:srgbClr val="FF0000"/>
              </a:solidFill>
              <a:latin typeface="Arial"/>
              <a:ea typeface="Arial" charset="0"/>
              <a:cs typeface="Arial"/>
            </a:endParaRPr>
          </a:p>
        </p:txBody>
      </p:sp>
      <p:graphicFrame>
        <p:nvGraphicFramePr>
          <p:cNvPr id="15" name="14 Diagrama"/>
          <p:cNvGraphicFramePr/>
          <p:nvPr/>
        </p:nvGraphicFramePr>
        <p:xfrm>
          <a:off x="668494" y="857230"/>
          <a:ext cx="7233560" cy="1785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15 Diagrama"/>
          <p:cNvGraphicFramePr/>
          <p:nvPr/>
        </p:nvGraphicFramePr>
        <p:xfrm>
          <a:off x="668494" y="2643180"/>
          <a:ext cx="7233560" cy="17859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7" name="16 Diagrama"/>
          <p:cNvGraphicFramePr/>
          <p:nvPr/>
        </p:nvGraphicFramePr>
        <p:xfrm>
          <a:off x="668494" y="4429130"/>
          <a:ext cx="7233560" cy="178595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8" name="17 Cerrar llave"/>
          <p:cNvSpPr/>
          <p:nvPr/>
        </p:nvSpPr>
        <p:spPr>
          <a:xfrm>
            <a:off x="7669418" y="699217"/>
            <a:ext cx="538533" cy="5500726"/>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S_tradnl"/>
          </a:p>
        </p:txBody>
      </p:sp>
      <p:sp>
        <p:nvSpPr>
          <p:cNvPr id="19" name="18 CuadroTexto"/>
          <p:cNvSpPr txBox="1"/>
          <p:nvPr/>
        </p:nvSpPr>
        <p:spPr>
          <a:xfrm>
            <a:off x="8207951" y="3139857"/>
            <a:ext cx="769332" cy="830997"/>
          </a:xfrm>
          <a:prstGeom prst="rect">
            <a:avLst/>
          </a:prstGeom>
          <a:noFill/>
        </p:spPr>
        <p:txBody>
          <a:bodyPr wrap="square" rtlCol="0">
            <a:spAutoFit/>
          </a:bodyPr>
          <a:lstStyle/>
          <a:p>
            <a:pPr algn="ctr"/>
            <a:r>
              <a:rPr lang="es-ES_tradnl" sz="1600" b="1" dirty="0" smtClean="0"/>
              <a:t>PMD 2013-2015</a:t>
            </a:r>
            <a:endParaRPr lang="es-ES_tradnl" sz="1600" b="1" dirty="0"/>
          </a:p>
        </p:txBody>
      </p:sp>
      <p:sp>
        <p:nvSpPr>
          <p:cNvPr id="20" name="19 CuadroTexto"/>
          <p:cNvSpPr txBox="1"/>
          <p:nvPr/>
        </p:nvSpPr>
        <p:spPr>
          <a:xfrm>
            <a:off x="668494" y="916526"/>
            <a:ext cx="3769728" cy="369332"/>
          </a:xfrm>
          <a:prstGeom prst="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S_tradnl" dirty="0" smtClean="0"/>
              <a:t>Visión Institucional</a:t>
            </a:r>
            <a:endParaRPr lang="es-ES_tradnl" dirty="0"/>
          </a:p>
        </p:txBody>
      </p:sp>
      <p:sp>
        <p:nvSpPr>
          <p:cNvPr id="21" name="20 CuadroTexto"/>
          <p:cNvSpPr txBox="1"/>
          <p:nvPr/>
        </p:nvSpPr>
        <p:spPr>
          <a:xfrm>
            <a:off x="668494" y="2714618"/>
            <a:ext cx="3769728" cy="369332"/>
          </a:xfrm>
          <a:prstGeom prst="rect">
            <a:avLst/>
          </a:prstGeom>
          <a:solidFill>
            <a:srgbClr val="FF99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S_tradnl" dirty="0" smtClean="0"/>
              <a:t>Visión  Sectorial</a:t>
            </a:r>
            <a:endParaRPr lang="es-ES_tradnl" dirty="0"/>
          </a:p>
        </p:txBody>
      </p:sp>
      <p:sp>
        <p:nvSpPr>
          <p:cNvPr id="22" name="21 CuadroTexto"/>
          <p:cNvSpPr txBox="1"/>
          <p:nvPr/>
        </p:nvSpPr>
        <p:spPr>
          <a:xfrm>
            <a:off x="668494" y="4488426"/>
            <a:ext cx="3769728" cy="369332"/>
          </a:xfrm>
          <a:prstGeom prst="rect">
            <a:avLst/>
          </a:prstGeom>
          <a:solidFill>
            <a:srgbClr val="FF99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S_tradnl" dirty="0" smtClean="0"/>
              <a:t>Visión  Ciudadana</a:t>
            </a:r>
            <a:endParaRPr lang="es-ES_tradnl" dirty="0"/>
          </a:p>
        </p:txBody>
      </p:sp>
      <p:sp>
        <p:nvSpPr>
          <p:cNvPr id="23" name="22 CuadroTexto"/>
          <p:cNvSpPr txBox="1"/>
          <p:nvPr/>
        </p:nvSpPr>
        <p:spPr>
          <a:xfrm rot="16200000">
            <a:off x="-2044558" y="3094041"/>
            <a:ext cx="4923151" cy="461665"/>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ES_tradnl" sz="2400" b="1" dirty="0" smtClean="0"/>
              <a:t>ACTORES DEL PMD</a:t>
            </a:r>
            <a:endParaRPr lang="es-ES_tradnl" sz="2400" b="1" dirty="0"/>
          </a:p>
        </p:txBody>
      </p:sp>
    </p:spTree>
    <p:extLst>
      <p:ext uri="{BB962C8B-B14F-4D97-AF65-F5344CB8AC3E}">
        <p14:creationId xmlns:p14="http://schemas.microsoft.com/office/powerpoint/2010/main" val="3842021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graphicFrame>
        <p:nvGraphicFramePr>
          <p:cNvPr id="17" name="4 Marcador de contenido"/>
          <p:cNvGraphicFramePr>
            <a:graphicFrameLocks noGrp="1"/>
          </p:cNvGraphicFramePr>
          <p:nvPr>
            <p:ph idx="1"/>
          </p:nvPr>
        </p:nvGraphicFramePr>
        <p:xfrm>
          <a:off x="458193" y="1669913"/>
          <a:ext cx="8229600" cy="36101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5 Rectángulo"/>
          <p:cNvSpPr>
            <a:spLocks noChangeArrowheads="1"/>
          </p:cNvSpPr>
          <p:nvPr/>
        </p:nvSpPr>
        <p:spPr bwMode="auto">
          <a:xfrm>
            <a:off x="458193" y="232166"/>
            <a:ext cx="7977188" cy="467051"/>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Fases para la integración del PDM 2013-2015</a:t>
            </a:r>
            <a:endParaRPr lang="es-MX" sz="2400" kern="1000" spc="-30" dirty="0">
              <a:solidFill>
                <a:srgbClr val="FF0000"/>
              </a:solidFill>
              <a:latin typeface="Arial"/>
              <a:ea typeface="Arial" charset="0"/>
              <a:cs typeface="Arial"/>
            </a:endParaRPr>
          </a:p>
        </p:txBody>
      </p:sp>
      <p:sp>
        <p:nvSpPr>
          <p:cNvPr id="28" name="27 CuadroTexto"/>
          <p:cNvSpPr txBox="1"/>
          <p:nvPr/>
        </p:nvSpPr>
        <p:spPr>
          <a:xfrm>
            <a:off x="458193" y="1023582"/>
            <a:ext cx="8229600" cy="646331"/>
          </a:xfrm>
          <a:prstGeom prst="rect">
            <a:avLst/>
          </a:prstGeom>
          <a:noFill/>
        </p:spPr>
        <p:txBody>
          <a:bodyPr wrap="square" rtlCol="0">
            <a:spAutoFit/>
          </a:bodyPr>
          <a:lstStyle/>
          <a:p>
            <a:r>
              <a:rPr lang="es-ES_tradnl" dirty="0" smtClean="0">
                <a:solidFill>
                  <a:srgbClr val="414141"/>
                </a:solidFill>
              </a:rPr>
              <a:t>Se propone que la elaboración del PDM 2013-2015 se genere a través de estas seis fases.</a:t>
            </a:r>
            <a:endParaRPr lang="es-ES_tradnl" dirty="0">
              <a:solidFill>
                <a:srgbClr val="414141"/>
              </a:solidFill>
            </a:endParaRPr>
          </a:p>
        </p:txBody>
      </p:sp>
    </p:spTree>
    <p:extLst>
      <p:ext uri="{BB962C8B-B14F-4D97-AF65-F5344CB8AC3E}">
        <p14:creationId xmlns:p14="http://schemas.microsoft.com/office/powerpoint/2010/main" val="3842021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6" name="5 CuadroTexto"/>
          <p:cNvSpPr txBox="1"/>
          <p:nvPr/>
        </p:nvSpPr>
        <p:spPr>
          <a:xfrm>
            <a:off x="1473979" y="4264394"/>
            <a:ext cx="1637733" cy="307777"/>
          </a:xfrm>
          <a:prstGeom prst="rect">
            <a:avLst/>
          </a:prstGeom>
          <a:noFill/>
        </p:spPr>
        <p:txBody>
          <a:bodyPr wrap="square" rtlCol="0">
            <a:spAutoFit/>
          </a:bodyPr>
          <a:lstStyle/>
          <a:p>
            <a:r>
              <a:rPr lang="es-ES_tradnl" sz="1400" b="1" dirty="0" smtClean="0">
                <a:solidFill>
                  <a:srgbClr val="414141"/>
                </a:solidFill>
              </a:rPr>
              <a:t>COPLADEMUN</a:t>
            </a:r>
            <a:endParaRPr lang="es-ES_tradnl" sz="1400" b="1" dirty="0">
              <a:solidFill>
                <a:srgbClr val="414141"/>
              </a:solidFill>
            </a:endParaRPr>
          </a:p>
        </p:txBody>
      </p:sp>
      <p:sp>
        <p:nvSpPr>
          <p:cNvPr id="7" name="6 CuadroTexto"/>
          <p:cNvSpPr txBox="1"/>
          <p:nvPr/>
        </p:nvSpPr>
        <p:spPr>
          <a:xfrm>
            <a:off x="3371019" y="3350007"/>
            <a:ext cx="1433015" cy="584775"/>
          </a:xfrm>
          <a:prstGeom prst="rect">
            <a:avLst/>
          </a:prstGeom>
          <a:noFill/>
        </p:spPr>
        <p:txBody>
          <a:bodyPr wrap="square" rtlCol="0">
            <a:spAutoFit/>
          </a:bodyPr>
          <a:lstStyle/>
          <a:p>
            <a:r>
              <a:rPr lang="es-ES_tradnl" sz="1600" dirty="0" smtClean="0">
                <a:solidFill>
                  <a:srgbClr val="414141"/>
                </a:solidFill>
              </a:rPr>
              <a:t>Consejo Directivo  </a:t>
            </a:r>
            <a:endParaRPr lang="es-ES_tradnl" sz="1600" dirty="0">
              <a:solidFill>
                <a:srgbClr val="414141"/>
              </a:solidFill>
            </a:endParaRPr>
          </a:p>
        </p:txBody>
      </p:sp>
      <p:sp>
        <p:nvSpPr>
          <p:cNvPr id="8" name="7 CuadroTexto"/>
          <p:cNvSpPr txBox="1"/>
          <p:nvPr/>
        </p:nvSpPr>
        <p:spPr>
          <a:xfrm>
            <a:off x="3373291" y="5153815"/>
            <a:ext cx="1760561" cy="338554"/>
          </a:xfrm>
          <a:prstGeom prst="rect">
            <a:avLst/>
          </a:prstGeom>
          <a:noFill/>
        </p:spPr>
        <p:txBody>
          <a:bodyPr wrap="square" rtlCol="0">
            <a:spAutoFit/>
          </a:bodyPr>
          <a:lstStyle/>
          <a:p>
            <a:r>
              <a:rPr lang="es-ES_tradnl" sz="1600" dirty="0" smtClean="0">
                <a:solidFill>
                  <a:srgbClr val="414141"/>
                </a:solidFill>
              </a:rPr>
              <a:t>Vocales</a:t>
            </a:r>
            <a:endParaRPr lang="es-ES_tradnl" sz="1600" dirty="0">
              <a:solidFill>
                <a:srgbClr val="414141"/>
              </a:solidFill>
            </a:endParaRPr>
          </a:p>
        </p:txBody>
      </p:sp>
      <p:sp>
        <p:nvSpPr>
          <p:cNvPr id="10" name="9 CuadroTexto"/>
          <p:cNvSpPr txBox="1"/>
          <p:nvPr/>
        </p:nvSpPr>
        <p:spPr>
          <a:xfrm>
            <a:off x="4847244" y="2817744"/>
            <a:ext cx="2345140" cy="1077218"/>
          </a:xfrm>
          <a:prstGeom prst="rect">
            <a:avLst/>
          </a:prstGeom>
          <a:noFill/>
        </p:spPr>
        <p:txBody>
          <a:bodyPr wrap="square" rtlCol="0">
            <a:spAutoFit/>
          </a:bodyPr>
          <a:lstStyle/>
          <a:p>
            <a:r>
              <a:rPr lang="es-ES_tradnl" sz="1600" dirty="0" smtClean="0">
                <a:solidFill>
                  <a:srgbClr val="414141"/>
                </a:solidFill>
              </a:rPr>
              <a:t>Presidente</a:t>
            </a:r>
          </a:p>
          <a:p>
            <a:r>
              <a:rPr lang="es-ES_tradnl" sz="1600" dirty="0" smtClean="0">
                <a:solidFill>
                  <a:srgbClr val="414141"/>
                </a:solidFill>
              </a:rPr>
              <a:t>Coordinador General</a:t>
            </a:r>
          </a:p>
          <a:p>
            <a:r>
              <a:rPr lang="es-ES_tradnl" sz="1600" dirty="0" smtClean="0">
                <a:solidFill>
                  <a:srgbClr val="414141"/>
                </a:solidFill>
              </a:rPr>
              <a:t>Secretario de la Comisión</a:t>
            </a:r>
          </a:p>
          <a:p>
            <a:r>
              <a:rPr lang="es-ES_tradnl" sz="1600" dirty="0" smtClean="0">
                <a:solidFill>
                  <a:srgbClr val="414141"/>
                </a:solidFill>
              </a:rPr>
              <a:t>Secretario Técnico</a:t>
            </a:r>
            <a:endParaRPr lang="es-ES_tradnl" sz="1600" dirty="0">
              <a:solidFill>
                <a:srgbClr val="414141"/>
              </a:solidFill>
            </a:endParaRPr>
          </a:p>
        </p:txBody>
      </p:sp>
      <p:sp>
        <p:nvSpPr>
          <p:cNvPr id="11" name="10 CuadroTexto"/>
          <p:cNvSpPr txBox="1"/>
          <p:nvPr/>
        </p:nvSpPr>
        <p:spPr>
          <a:xfrm>
            <a:off x="4929132" y="5153815"/>
            <a:ext cx="1760561" cy="338554"/>
          </a:xfrm>
          <a:prstGeom prst="rect">
            <a:avLst/>
          </a:prstGeom>
          <a:noFill/>
        </p:spPr>
        <p:txBody>
          <a:bodyPr wrap="square" rtlCol="0">
            <a:spAutoFit/>
          </a:bodyPr>
          <a:lstStyle/>
          <a:p>
            <a:r>
              <a:rPr lang="es-ES_tradnl" sz="1600" dirty="0" smtClean="0">
                <a:solidFill>
                  <a:srgbClr val="414141"/>
                </a:solidFill>
              </a:rPr>
              <a:t>De 5 a 25 vocales</a:t>
            </a:r>
            <a:endParaRPr lang="es-ES_tradnl" sz="1600" dirty="0">
              <a:solidFill>
                <a:srgbClr val="414141"/>
              </a:solidFill>
            </a:endParaRPr>
          </a:p>
        </p:txBody>
      </p:sp>
      <p:sp>
        <p:nvSpPr>
          <p:cNvPr id="13" name="12 Abrir llave"/>
          <p:cNvSpPr/>
          <p:nvPr/>
        </p:nvSpPr>
        <p:spPr>
          <a:xfrm>
            <a:off x="3098064" y="2817744"/>
            <a:ext cx="275227" cy="3207224"/>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_tradnl">
              <a:solidFill>
                <a:srgbClr val="414141"/>
              </a:solidFill>
            </a:endParaRPr>
          </a:p>
        </p:txBody>
      </p:sp>
      <p:sp>
        <p:nvSpPr>
          <p:cNvPr id="15" name="14 Abrir llave"/>
          <p:cNvSpPr/>
          <p:nvPr/>
        </p:nvSpPr>
        <p:spPr>
          <a:xfrm>
            <a:off x="4517431" y="2817744"/>
            <a:ext cx="286603" cy="1117038"/>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_tradnl">
              <a:solidFill>
                <a:srgbClr val="414141"/>
              </a:solidFill>
            </a:endParaRPr>
          </a:p>
        </p:txBody>
      </p:sp>
      <p:sp>
        <p:nvSpPr>
          <p:cNvPr id="16" name="15 Abrir llave"/>
          <p:cNvSpPr/>
          <p:nvPr/>
        </p:nvSpPr>
        <p:spPr>
          <a:xfrm>
            <a:off x="4517431" y="4905852"/>
            <a:ext cx="286603" cy="832513"/>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_tradnl">
              <a:solidFill>
                <a:srgbClr val="414141"/>
              </a:solidFill>
            </a:endParaRPr>
          </a:p>
        </p:txBody>
      </p:sp>
      <p:sp>
        <p:nvSpPr>
          <p:cNvPr id="18" name="2 Marcador de contenido"/>
          <p:cNvSpPr>
            <a:spLocks noGrp="1"/>
          </p:cNvSpPr>
          <p:nvPr>
            <p:ph idx="1"/>
          </p:nvPr>
        </p:nvSpPr>
        <p:spPr>
          <a:xfrm>
            <a:off x="457200" y="914400"/>
            <a:ext cx="8229600" cy="1856842"/>
          </a:xfrm>
        </p:spPr>
        <p:txBody>
          <a:bodyPr>
            <a:noAutofit/>
          </a:bodyPr>
          <a:lstStyle/>
          <a:p>
            <a:pPr algn="just"/>
            <a:r>
              <a:rPr lang="es-ES_tradnl" sz="1800" dirty="0" smtClean="0">
                <a:solidFill>
                  <a:srgbClr val="414141"/>
                </a:solidFill>
              </a:rPr>
              <a:t>La integración del COPLADEMUN es sustantivo para llevar a cabo la elaboración del PDM, al ser un actor protagónico en la formulación del Plan y sus etapas posteriores.</a:t>
            </a:r>
          </a:p>
          <a:p>
            <a:pPr algn="just"/>
            <a:r>
              <a:rPr lang="es-ES_tradnl" sz="1800" dirty="0" smtClean="0">
                <a:solidFill>
                  <a:srgbClr val="414141"/>
                </a:solidFill>
              </a:rPr>
              <a:t>Además de que es el encargado de proponer al Ayuntamiento los mecanismos, instrumentos o acciones para la formulación, control y evaluación del PDM, y es el encargado de convocar a la ciudadanía a los foros de consulta.</a:t>
            </a:r>
          </a:p>
        </p:txBody>
      </p:sp>
      <p:sp>
        <p:nvSpPr>
          <p:cNvPr id="19" name="5 Rectángulo"/>
          <p:cNvSpPr>
            <a:spLocks noChangeArrowheads="1"/>
          </p:cNvSpPr>
          <p:nvPr/>
        </p:nvSpPr>
        <p:spPr bwMode="auto">
          <a:xfrm>
            <a:off x="458193" y="232166"/>
            <a:ext cx="7977188" cy="467051"/>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1º Fase: Integración del COPLADEMUN</a:t>
            </a:r>
            <a:endParaRPr lang="es-MX" sz="2400" kern="1000" spc="-30" dirty="0">
              <a:solidFill>
                <a:srgbClr val="FF0000"/>
              </a:solidFill>
              <a:latin typeface="Arial"/>
              <a:ea typeface="Arial" charset="0"/>
              <a:cs typeface="Arial"/>
            </a:endParaRPr>
          </a:p>
        </p:txBody>
      </p:sp>
    </p:spTree>
    <p:extLst>
      <p:ext uri="{BB962C8B-B14F-4D97-AF65-F5344CB8AC3E}">
        <p14:creationId xmlns:p14="http://schemas.microsoft.com/office/powerpoint/2010/main" val="3842021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6" name="2 Marcador de contenido"/>
          <p:cNvSpPr>
            <a:spLocks noGrp="1"/>
          </p:cNvSpPr>
          <p:nvPr>
            <p:ph idx="1"/>
          </p:nvPr>
        </p:nvSpPr>
        <p:spPr>
          <a:xfrm>
            <a:off x="457200" y="1352184"/>
            <a:ext cx="8229600" cy="4481498"/>
          </a:xfrm>
        </p:spPr>
        <p:txBody>
          <a:bodyPr>
            <a:noAutofit/>
          </a:bodyPr>
          <a:lstStyle/>
          <a:p>
            <a:pPr algn="just"/>
            <a:r>
              <a:rPr lang="es-ES_tradnl" sz="1800" dirty="0" smtClean="0">
                <a:solidFill>
                  <a:srgbClr val="414141"/>
                </a:solidFill>
              </a:rPr>
              <a:t>A través de éste diagnóstico se busca:</a:t>
            </a:r>
          </a:p>
          <a:p>
            <a:pPr algn="just">
              <a:buFont typeface="+mj-lt"/>
              <a:buAutoNum type="alphaLcPeriod"/>
            </a:pPr>
            <a:r>
              <a:rPr lang="es-ES_tradnl" sz="1800" dirty="0" smtClean="0">
                <a:solidFill>
                  <a:srgbClr val="414141"/>
                </a:solidFill>
              </a:rPr>
              <a:t>Reunir y objetivar todos los aspectos fundamentales que definen la realidad del Municipio, y que son elementales para definir sus estrategias de desarrollo.</a:t>
            </a:r>
          </a:p>
          <a:p>
            <a:pPr algn="just">
              <a:buFont typeface="+mj-lt"/>
              <a:buAutoNum type="alphaLcPeriod"/>
            </a:pPr>
            <a:r>
              <a:rPr lang="es-ES_tradnl" sz="1800" dirty="0" smtClean="0">
                <a:solidFill>
                  <a:srgbClr val="414141"/>
                </a:solidFill>
              </a:rPr>
              <a:t>Contar con un documento de consenso, que permita una lectura única y común para todos los actores interesados en participar en la construcción de la Ciudad .</a:t>
            </a:r>
          </a:p>
          <a:p>
            <a:pPr algn="just">
              <a:buFont typeface="+mj-lt"/>
              <a:buAutoNum type="alphaLcPeriod"/>
            </a:pPr>
            <a:r>
              <a:rPr lang="es-ES_tradnl" sz="1800" dirty="0" smtClean="0">
                <a:solidFill>
                  <a:srgbClr val="414141"/>
                </a:solidFill>
              </a:rPr>
              <a:t>Recoger nítidamente todos los puntos significativos (fuertes o débiles) del municipio, que juntamente con las oportunidades y peligros existentes e influyentes en éste, facilitarán la identificación de proyectos y/o acciones que desarrollen las estrategias.</a:t>
            </a:r>
          </a:p>
          <a:p>
            <a:pPr algn="just"/>
            <a:r>
              <a:rPr lang="es-ES_tradnl" sz="1800" dirty="0" smtClean="0">
                <a:solidFill>
                  <a:srgbClr val="414141"/>
                </a:solidFill>
              </a:rPr>
              <a:t>El diagnóstico debe abordar las dimensiones en las que se orientarán los pilares y ejes transversales.</a:t>
            </a:r>
          </a:p>
          <a:p>
            <a:pPr algn="just"/>
            <a:r>
              <a:rPr lang="es-ES_tradnl" sz="1800" dirty="0" smtClean="0">
                <a:solidFill>
                  <a:srgbClr val="414141"/>
                </a:solidFill>
              </a:rPr>
              <a:t>El anteproyecto debe integrar el proyecto con el que cuenta el gobierno como resultado del proceso electoral y post-electoral, y será sometido a consenso y será enriquecido o en su caso modificado de acuerdo a los resultados de los mecanismos de participación ciudadana.</a:t>
            </a:r>
          </a:p>
          <a:p>
            <a:pPr algn="just">
              <a:buNone/>
            </a:pPr>
            <a:endParaRPr lang="es-ES_tradnl" sz="1800" dirty="0" smtClean="0">
              <a:solidFill>
                <a:srgbClr val="414141"/>
              </a:solidFill>
            </a:endParaRPr>
          </a:p>
        </p:txBody>
      </p:sp>
      <p:sp>
        <p:nvSpPr>
          <p:cNvPr id="7" name="5 Rectángulo"/>
          <p:cNvSpPr>
            <a:spLocks noChangeArrowheads="1"/>
          </p:cNvSpPr>
          <p:nvPr/>
        </p:nvSpPr>
        <p:spPr bwMode="auto">
          <a:xfrm>
            <a:off x="458193" y="232166"/>
            <a:ext cx="7977188" cy="1001556"/>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2º Fase: Elaboración del diagnóstico y </a:t>
            </a:r>
          </a:p>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del anteproyecto del PDM 2013-2015</a:t>
            </a:r>
            <a:endParaRPr lang="es-MX" sz="2400" kern="1000" spc="-30" dirty="0">
              <a:solidFill>
                <a:srgbClr val="FF0000"/>
              </a:solidFill>
              <a:latin typeface="Arial"/>
              <a:ea typeface="Arial" charset="0"/>
              <a:cs typeface="Arial"/>
            </a:endParaRPr>
          </a:p>
        </p:txBody>
      </p:sp>
    </p:spTree>
    <p:extLst>
      <p:ext uri="{BB962C8B-B14F-4D97-AF65-F5344CB8AC3E}">
        <p14:creationId xmlns:p14="http://schemas.microsoft.com/office/powerpoint/2010/main" val="3842021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6" name="2 Marcador de contenido"/>
          <p:cNvSpPr>
            <a:spLocks noGrp="1"/>
          </p:cNvSpPr>
          <p:nvPr>
            <p:ph idx="1"/>
          </p:nvPr>
        </p:nvSpPr>
        <p:spPr>
          <a:xfrm>
            <a:off x="395785" y="947106"/>
            <a:ext cx="8297839" cy="4989668"/>
          </a:xfrm>
        </p:spPr>
        <p:txBody>
          <a:bodyPr>
            <a:noAutofit/>
          </a:bodyPr>
          <a:lstStyle/>
          <a:p>
            <a:pPr algn="just"/>
            <a:r>
              <a:rPr lang="es-ES_tradnl" sz="1800" dirty="0" smtClean="0">
                <a:solidFill>
                  <a:srgbClr val="414141"/>
                </a:solidFill>
              </a:rPr>
              <a:t>El proceso de planeación democrática debe aprovechar y poner en marcha mecanismos tradicionales e innovadores de participación ciudadana.</a:t>
            </a:r>
          </a:p>
          <a:p>
            <a:pPr algn="just"/>
            <a:r>
              <a:rPr lang="es-ES_tradnl" sz="1800" dirty="0" smtClean="0">
                <a:solidFill>
                  <a:srgbClr val="414141"/>
                </a:solidFill>
              </a:rPr>
              <a:t>El Reglamento de la Ley de Planeación del Estado de México y Municipios establece en su artículo 24ª que los únicos mecanismos de participación a través de los cuales podrán captarse y considerar las propuestas y aportaciones de la sociedad en el proceso de planeación del desarrollo podrán ser:</a:t>
            </a:r>
          </a:p>
          <a:p>
            <a:pPr marL="584200" indent="-514350" algn="just">
              <a:buFont typeface="+mj-lt"/>
              <a:buAutoNum type="romanUcPeriod"/>
            </a:pPr>
            <a:r>
              <a:rPr lang="es-ES_tradnl" sz="1800" dirty="0" smtClean="0">
                <a:solidFill>
                  <a:srgbClr val="414141"/>
                </a:solidFill>
              </a:rPr>
              <a:t>Foros temáticos abiertos.</a:t>
            </a:r>
          </a:p>
          <a:p>
            <a:pPr marL="584200" indent="-514350" algn="just">
              <a:buFont typeface="+mj-lt"/>
              <a:buAutoNum type="romanUcPeriod"/>
            </a:pPr>
            <a:r>
              <a:rPr lang="es-ES_tradnl" sz="1800" dirty="0" smtClean="0">
                <a:solidFill>
                  <a:srgbClr val="414141"/>
                </a:solidFill>
              </a:rPr>
              <a:t>Foros regionales abiertos.</a:t>
            </a:r>
          </a:p>
          <a:p>
            <a:pPr marL="584200" indent="-514350" algn="just">
              <a:buFont typeface="+mj-lt"/>
              <a:buAutoNum type="romanUcPeriod"/>
            </a:pPr>
            <a:r>
              <a:rPr lang="es-ES_tradnl" sz="1800" dirty="0" smtClean="0">
                <a:solidFill>
                  <a:srgbClr val="414141"/>
                </a:solidFill>
              </a:rPr>
              <a:t>Encuestas y sondeos de opinión.</a:t>
            </a:r>
          </a:p>
          <a:p>
            <a:pPr marL="584200" indent="-514350" algn="just">
              <a:buFont typeface="+mj-lt"/>
              <a:buAutoNum type="romanUcPeriod"/>
            </a:pPr>
            <a:r>
              <a:rPr lang="es-ES_tradnl" sz="1800" dirty="0" smtClean="0">
                <a:solidFill>
                  <a:srgbClr val="414141"/>
                </a:solidFill>
              </a:rPr>
              <a:t>Buzones de opinión ciudadana.</a:t>
            </a:r>
          </a:p>
          <a:p>
            <a:pPr marL="584200" indent="-514350" algn="just">
              <a:buFont typeface="+mj-lt"/>
              <a:buAutoNum type="romanUcPeriod"/>
            </a:pPr>
            <a:r>
              <a:rPr lang="es-ES_tradnl" sz="1800" dirty="0" smtClean="0">
                <a:solidFill>
                  <a:srgbClr val="414141"/>
                </a:solidFill>
              </a:rPr>
              <a:t>Estudios e investigaciones académicas y sociales.</a:t>
            </a:r>
          </a:p>
          <a:p>
            <a:pPr marL="584200" indent="-514350" algn="just">
              <a:buFont typeface="+mj-lt"/>
              <a:buAutoNum type="romanUcPeriod"/>
            </a:pPr>
            <a:r>
              <a:rPr lang="es-ES_tradnl" sz="1800" dirty="0" smtClean="0">
                <a:solidFill>
                  <a:srgbClr val="414141"/>
                </a:solidFill>
              </a:rPr>
              <a:t>Registro de demandas de campaña.</a:t>
            </a:r>
          </a:p>
          <a:p>
            <a:pPr marL="584200" indent="-514350" algn="just">
              <a:buFont typeface="+mj-lt"/>
              <a:buAutoNum type="romanUcPeriod"/>
            </a:pPr>
            <a:r>
              <a:rPr lang="es-ES_tradnl" sz="1800" dirty="0" smtClean="0">
                <a:solidFill>
                  <a:srgbClr val="414141"/>
                </a:solidFill>
              </a:rPr>
              <a:t>Consulta popular a través de medios electrónicos.</a:t>
            </a:r>
          </a:p>
          <a:p>
            <a:pPr marL="584200" indent="-514350" algn="just">
              <a:buFont typeface="+mj-lt"/>
              <a:buAutoNum type="romanUcPeriod"/>
            </a:pPr>
            <a:r>
              <a:rPr lang="es-ES_tradnl" sz="1800" dirty="0" smtClean="0">
                <a:solidFill>
                  <a:srgbClr val="414141"/>
                </a:solidFill>
              </a:rPr>
              <a:t>Recepción de documentos y propuestas en las instancias auxiliares del COPLADEMUN.</a:t>
            </a:r>
          </a:p>
          <a:p>
            <a:pPr marL="584200" indent="-514350" algn="just">
              <a:buFont typeface="+mj-lt"/>
              <a:buAutoNum type="romanUcPeriod"/>
            </a:pPr>
            <a:endParaRPr lang="es-ES_tradnl" sz="1800" dirty="0">
              <a:solidFill>
                <a:srgbClr val="414141"/>
              </a:solidFill>
            </a:endParaRPr>
          </a:p>
        </p:txBody>
      </p:sp>
      <p:sp>
        <p:nvSpPr>
          <p:cNvPr id="7" name="5 Rectángulo"/>
          <p:cNvSpPr>
            <a:spLocks noChangeArrowheads="1"/>
          </p:cNvSpPr>
          <p:nvPr/>
        </p:nvSpPr>
        <p:spPr bwMode="auto">
          <a:xfrm>
            <a:off x="458193" y="232166"/>
            <a:ext cx="7977188" cy="467051"/>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3º Fase: Participación ciudadana</a:t>
            </a:r>
            <a:endParaRPr lang="es-MX" sz="2400" kern="1000" spc="-30" dirty="0">
              <a:solidFill>
                <a:srgbClr val="FF0000"/>
              </a:solidFill>
              <a:latin typeface="Arial"/>
              <a:ea typeface="Arial" charset="0"/>
              <a:cs typeface="Arial"/>
            </a:endParaRPr>
          </a:p>
        </p:txBody>
      </p:sp>
    </p:spTree>
    <p:extLst>
      <p:ext uri="{BB962C8B-B14F-4D97-AF65-F5344CB8AC3E}">
        <p14:creationId xmlns:p14="http://schemas.microsoft.com/office/powerpoint/2010/main" val="3842021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6" name="5 Rectángulo"/>
          <p:cNvSpPr>
            <a:spLocks noChangeArrowheads="1"/>
          </p:cNvSpPr>
          <p:nvPr/>
        </p:nvSpPr>
        <p:spPr bwMode="auto">
          <a:xfrm>
            <a:off x="458193" y="232166"/>
            <a:ext cx="7977188" cy="467051"/>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Diseño de los foros de consulta</a:t>
            </a:r>
            <a:endParaRPr lang="es-MX" sz="2400" kern="1000" spc="-30" dirty="0">
              <a:solidFill>
                <a:srgbClr val="FF0000"/>
              </a:solidFill>
              <a:latin typeface="Arial"/>
              <a:ea typeface="Arial" charset="0"/>
              <a:cs typeface="Arial"/>
            </a:endParaRPr>
          </a:p>
        </p:txBody>
      </p:sp>
      <p:graphicFrame>
        <p:nvGraphicFramePr>
          <p:cNvPr id="7" name="6 Tabla"/>
          <p:cNvGraphicFramePr>
            <a:graphicFrameLocks noGrp="1"/>
          </p:cNvGraphicFramePr>
          <p:nvPr/>
        </p:nvGraphicFramePr>
        <p:xfrm>
          <a:off x="249502" y="1845865"/>
          <a:ext cx="6335542" cy="3531358"/>
        </p:xfrm>
        <a:graphic>
          <a:graphicData uri="http://schemas.openxmlformats.org/drawingml/2006/table">
            <a:tbl>
              <a:tblPr/>
              <a:tblGrid>
                <a:gridCol w="1488562"/>
                <a:gridCol w="418282"/>
                <a:gridCol w="1793209"/>
                <a:gridCol w="963906"/>
                <a:gridCol w="939503"/>
                <a:gridCol w="732080"/>
              </a:tblGrid>
              <a:tr h="720816">
                <a:tc>
                  <a:txBody>
                    <a:bodyPr/>
                    <a:lstStyle/>
                    <a:p>
                      <a:pPr algn="ctr" fontAlgn="ctr"/>
                      <a:r>
                        <a:rPr lang="es-MX" sz="1100" b="1" i="0" u="none" strike="noStrike" dirty="0">
                          <a:solidFill>
                            <a:srgbClr val="000000"/>
                          </a:solidFill>
                          <a:latin typeface="Calibri"/>
                        </a:rPr>
                        <a:t> </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100" b="1" i="0" u="none" strike="noStrike">
                          <a:solidFill>
                            <a:srgbClr val="000000"/>
                          </a:solidFill>
                          <a:latin typeface="Calibri"/>
                        </a:rPr>
                        <a:t>NO. DE FOROS</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100" b="1" i="0" u="none" strike="noStrike" dirty="0">
                          <a:solidFill>
                            <a:srgbClr val="000000"/>
                          </a:solidFill>
                          <a:latin typeface="Calibri"/>
                        </a:rPr>
                        <a:t>CARACTERISTICAS</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100" b="1" i="0" u="none" strike="noStrike">
                          <a:solidFill>
                            <a:srgbClr val="000000"/>
                          </a:solidFill>
                          <a:latin typeface="Calibri"/>
                        </a:rPr>
                        <a:t>GRADO DE PARTICIPACIÓN (de menor a mayor)</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200" b="1" i="0" u="none" strike="noStrike">
                          <a:solidFill>
                            <a:srgbClr val="000000"/>
                          </a:solidFill>
                          <a:latin typeface="Calibri"/>
                        </a:rPr>
                        <a:t>IMPACTO SOCIAL (de menor a mayor)</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200" b="1" i="0" u="none" strike="noStrike" dirty="0">
                          <a:solidFill>
                            <a:srgbClr val="000000"/>
                          </a:solidFill>
                          <a:latin typeface="Calibri"/>
                        </a:rPr>
                        <a:t>COSTOS (de menor a mayor)</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498221">
                <a:tc>
                  <a:txBody>
                    <a:bodyPr/>
                    <a:lstStyle/>
                    <a:p>
                      <a:pPr algn="ctr" fontAlgn="ctr"/>
                      <a:r>
                        <a:rPr lang="es-MX" sz="1100" b="1" i="0" u="none" strike="noStrike" dirty="0">
                          <a:solidFill>
                            <a:srgbClr val="000000"/>
                          </a:solidFill>
                          <a:latin typeface="Calibri"/>
                        </a:rPr>
                        <a:t>FORO PLENARIO CON LÍDERES DE OPINIÓN O EXPERTOS</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s-MX" sz="1100" b="0" i="0" u="none" strike="noStrike">
                          <a:solidFill>
                            <a:srgbClr val="000000"/>
                          </a:solidFill>
                          <a:latin typeface="Calibri"/>
                        </a:rPr>
                        <a:t>1</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dirty="0">
                          <a:solidFill>
                            <a:srgbClr val="000000"/>
                          </a:solidFill>
                          <a:latin typeface="Calibri"/>
                        </a:rPr>
                        <a:t>Un foro donde se desarrollen  todos los pilares y el eje transversal</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latin typeface="Calibri"/>
                        </a:rPr>
                        <a:t>1</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a:solidFill>
                            <a:srgbClr val="000000"/>
                          </a:solidFill>
                          <a:latin typeface="Calibri"/>
                        </a:rPr>
                        <a:t>1</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a:solidFill>
                            <a:srgbClr val="000000"/>
                          </a:solidFill>
                          <a:latin typeface="Calibri"/>
                        </a:rPr>
                        <a:t>1</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752">
                <a:tc rowSpan="2">
                  <a:txBody>
                    <a:bodyPr/>
                    <a:lstStyle/>
                    <a:p>
                      <a:pPr algn="ctr" fontAlgn="ctr"/>
                      <a:r>
                        <a:rPr lang="es-MX" sz="1100" b="1" i="0" u="none" strike="noStrike">
                          <a:solidFill>
                            <a:srgbClr val="000000"/>
                          </a:solidFill>
                          <a:latin typeface="Calibri"/>
                        </a:rPr>
                        <a:t>FOROS REGIONALES CON LÍDERES DE OPINIÓN O EXPERTOS</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rowSpan="2">
                  <a:txBody>
                    <a:bodyPr/>
                    <a:lstStyle/>
                    <a:p>
                      <a:pPr algn="ctr" fontAlgn="ctr"/>
                      <a:r>
                        <a:rPr lang="es-MX" sz="1100" b="0" i="0" u="none" strike="noStrike">
                          <a:solidFill>
                            <a:srgbClr val="000000"/>
                          </a:solidFill>
                          <a:latin typeface="Calibri"/>
                        </a:rPr>
                        <a:t>2</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dirty="0">
                          <a:solidFill>
                            <a:srgbClr val="000000"/>
                          </a:solidFill>
                          <a:latin typeface="Calibri"/>
                        </a:rPr>
                        <a:t>Un foro en zona oriente y otro en zona poniente. </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100" b="0" i="0" u="none" strike="noStrike">
                          <a:solidFill>
                            <a:srgbClr val="000000"/>
                          </a:solidFill>
                          <a:latin typeface="Calibri"/>
                        </a:rPr>
                        <a:t>2</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200" b="0" i="0" u="none" strike="noStrike">
                          <a:solidFill>
                            <a:srgbClr val="000000"/>
                          </a:solidFill>
                          <a:latin typeface="Calibri"/>
                        </a:rPr>
                        <a:t>2</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200" b="0" i="0" u="none" strike="noStrike" dirty="0">
                          <a:solidFill>
                            <a:srgbClr val="000000"/>
                          </a:solidFill>
                          <a:latin typeface="Calibri"/>
                        </a:rPr>
                        <a:t>2</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785">
                <a:tc vMerge="1">
                  <a:txBody>
                    <a:bodyPr/>
                    <a:lstStyle/>
                    <a:p>
                      <a:endParaRPr lang="es-MX"/>
                    </a:p>
                  </a:txBody>
                  <a:tcPr/>
                </a:tc>
                <a:tc vMerge="1">
                  <a:txBody>
                    <a:bodyPr/>
                    <a:lstStyle/>
                    <a:p>
                      <a:endParaRPr lang="es-MX"/>
                    </a:p>
                  </a:txBody>
                  <a:tcPr/>
                </a:tc>
                <a:tc>
                  <a:txBody>
                    <a:bodyPr/>
                    <a:lstStyle/>
                    <a:p>
                      <a:pPr algn="ctr" fontAlgn="ctr"/>
                      <a:r>
                        <a:rPr lang="es-MX" sz="1100" b="0" i="0" u="none" strike="noStrike">
                          <a:solidFill>
                            <a:srgbClr val="000000"/>
                          </a:solidFill>
                          <a:latin typeface="Calibri"/>
                        </a:rPr>
                        <a:t>Cada foro abarcara todos los pilares y ejes transversales</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c vMerge="1">
                  <a:txBody>
                    <a:bodyPr/>
                    <a:lstStyle/>
                    <a:p>
                      <a:endParaRPr lang="es-MX"/>
                    </a:p>
                  </a:txBody>
                  <a:tcPr/>
                </a:tc>
              </a:tr>
              <a:tr h="408678">
                <a:tc rowSpan="2">
                  <a:txBody>
                    <a:bodyPr/>
                    <a:lstStyle/>
                    <a:p>
                      <a:pPr algn="ctr" fontAlgn="ctr"/>
                      <a:r>
                        <a:rPr lang="es-MX" sz="1100" b="1" i="0" u="none" strike="noStrike">
                          <a:solidFill>
                            <a:srgbClr val="000000"/>
                          </a:solidFill>
                          <a:latin typeface="Calibri"/>
                        </a:rPr>
                        <a:t>FOROS MIXTOS REGIONALES-TEMÁTICOS</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rowSpan="2">
                  <a:txBody>
                    <a:bodyPr/>
                    <a:lstStyle/>
                    <a:p>
                      <a:pPr algn="ctr" fontAlgn="ctr"/>
                      <a:r>
                        <a:rPr lang="es-MX" sz="1100" b="0" i="0" u="none" strike="noStrike">
                          <a:solidFill>
                            <a:srgbClr val="000000"/>
                          </a:solidFill>
                          <a:latin typeface="Calibri"/>
                        </a:rPr>
                        <a:t>2</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latin typeface="Calibri"/>
                        </a:rPr>
                        <a:t>Un foro en zona oriente y otro en zona poniente</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100" b="0" i="0" u="none" strike="noStrike">
                          <a:solidFill>
                            <a:srgbClr val="000000"/>
                          </a:solidFill>
                          <a:latin typeface="Calibri"/>
                        </a:rPr>
                        <a:t>2</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200" b="0" i="0" u="none" strike="noStrike">
                          <a:solidFill>
                            <a:srgbClr val="000000"/>
                          </a:solidFill>
                          <a:latin typeface="Calibri"/>
                        </a:rPr>
                        <a:t>2</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200" b="0" i="0" u="none" strike="noStrike">
                          <a:solidFill>
                            <a:srgbClr val="000000"/>
                          </a:solidFill>
                          <a:latin typeface="Calibri"/>
                        </a:rPr>
                        <a:t>2</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187">
                <a:tc vMerge="1">
                  <a:txBody>
                    <a:bodyPr/>
                    <a:lstStyle/>
                    <a:p>
                      <a:endParaRPr lang="es-MX"/>
                    </a:p>
                  </a:txBody>
                  <a:tcPr/>
                </a:tc>
                <a:tc vMerge="1">
                  <a:txBody>
                    <a:bodyPr/>
                    <a:lstStyle/>
                    <a:p>
                      <a:endParaRPr lang="es-MX"/>
                    </a:p>
                  </a:txBody>
                  <a:tcPr/>
                </a:tc>
                <a:tc>
                  <a:txBody>
                    <a:bodyPr/>
                    <a:lstStyle/>
                    <a:p>
                      <a:pPr algn="ctr" fontAlgn="ctr"/>
                      <a:r>
                        <a:rPr lang="es-MX" sz="1100" b="0" i="0" u="none" strike="noStrike" dirty="0">
                          <a:solidFill>
                            <a:srgbClr val="000000"/>
                          </a:solidFill>
                          <a:latin typeface="Calibri"/>
                        </a:rPr>
                        <a:t>Por cada foro se desarrollarán 2 de las 4 temáticas </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c vMerge="1">
                  <a:txBody>
                    <a:bodyPr/>
                    <a:lstStyle/>
                    <a:p>
                      <a:endParaRPr lang="es-MX"/>
                    </a:p>
                  </a:txBody>
                  <a:tcPr/>
                </a:tc>
              </a:tr>
              <a:tr h="341194">
                <a:tc rowSpan="2">
                  <a:txBody>
                    <a:bodyPr/>
                    <a:lstStyle/>
                    <a:p>
                      <a:pPr algn="ctr" fontAlgn="ctr"/>
                      <a:r>
                        <a:rPr lang="es-MX" sz="1100" b="1" i="0" u="none" strike="noStrike">
                          <a:solidFill>
                            <a:srgbClr val="000000"/>
                          </a:solidFill>
                          <a:latin typeface="Calibri"/>
                        </a:rPr>
                        <a:t>FOROS MIXTOS (AMPLIADO)</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rowSpan="2">
                  <a:txBody>
                    <a:bodyPr/>
                    <a:lstStyle/>
                    <a:p>
                      <a:pPr algn="ctr" fontAlgn="ctr"/>
                      <a:r>
                        <a:rPr lang="es-MX" sz="1100" b="0" i="0" u="none" strike="noStrike">
                          <a:solidFill>
                            <a:srgbClr val="000000"/>
                          </a:solidFill>
                          <a:latin typeface="Calibri"/>
                        </a:rPr>
                        <a:t>4</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latin typeface="Calibri"/>
                        </a:rPr>
                        <a:t>Dos foros en Zona Poniente y dos en Zona Oriente</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100" b="0" i="0" u="none" strike="noStrike">
                          <a:solidFill>
                            <a:srgbClr val="000000"/>
                          </a:solidFill>
                          <a:latin typeface="Calibri"/>
                        </a:rPr>
                        <a:t>3</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200" b="0" i="0" u="none" strike="noStrike">
                          <a:solidFill>
                            <a:srgbClr val="000000"/>
                          </a:solidFill>
                          <a:latin typeface="Calibri"/>
                        </a:rPr>
                        <a:t>3</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200" b="0" i="0" u="none" strike="noStrike">
                          <a:solidFill>
                            <a:srgbClr val="000000"/>
                          </a:solidFill>
                          <a:latin typeface="Calibri"/>
                        </a:rPr>
                        <a:t>3</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016">
                <a:tc vMerge="1">
                  <a:txBody>
                    <a:bodyPr/>
                    <a:lstStyle/>
                    <a:p>
                      <a:endParaRPr lang="es-MX"/>
                    </a:p>
                  </a:txBody>
                  <a:tcPr/>
                </a:tc>
                <a:tc vMerge="1">
                  <a:txBody>
                    <a:bodyPr/>
                    <a:lstStyle/>
                    <a:p>
                      <a:endParaRPr lang="es-MX"/>
                    </a:p>
                  </a:txBody>
                  <a:tcPr/>
                </a:tc>
                <a:tc>
                  <a:txBody>
                    <a:bodyPr/>
                    <a:lstStyle/>
                    <a:p>
                      <a:pPr algn="ctr" fontAlgn="ctr"/>
                      <a:r>
                        <a:rPr lang="es-MX" sz="1100" b="0" i="0" u="none" strike="noStrike" dirty="0">
                          <a:solidFill>
                            <a:srgbClr val="000000"/>
                          </a:solidFill>
                          <a:latin typeface="Calibri"/>
                        </a:rPr>
                        <a:t>Un foro por cada uno de los ejes.</a:t>
                      </a:r>
                    </a:p>
                  </a:txBody>
                  <a:tcPr marL="8740" marR="8740" marT="8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c vMerge="1">
                  <a:txBody>
                    <a:bodyPr/>
                    <a:lstStyle/>
                    <a:p>
                      <a:endParaRPr lang="es-MX"/>
                    </a:p>
                  </a:txBody>
                  <a:tcPr/>
                </a:tc>
              </a:tr>
            </a:tbl>
          </a:graphicData>
        </a:graphic>
      </p:graphicFrame>
      <p:graphicFrame>
        <p:nvGraphicFramePr>
          <p:cNvPr id="8" name="7 Tabla"/>
          <p:cNvGraphicFramePr>
            <a:graphicFrameLocks noGrp="1"/>
          </p:cNvGraphicFramePr>
          <p:nvPr/>
        </p:nvGraphicFramePr>
        <p:xfrm>
          <a:off x="6759751" y="2743207"/>
          <a:ext cx="583196" cy="2674959"/>
        </p:xfrm>
        <a:graphic>
          <a:graphicData uri="http://schemas.openxmlformats.org/drawingml/2006/table">
            <a:tbl>
              <a:tblPr/>
              <a:tblGrid>
                <a:gridCol w="583196"/>
              </a:tblGrid>
              <a:tr h="382137">
                <a:tc>
                  <a:txBody>
                    <a:bodyPr/>
                    <a:lstStyle/>
                    <a:p>
                      <a:pPr algn="ctr" fontAlgn="b"/>
                      <a:r>
                        <a:rPr lang="es-ES_tradnl" sz="2000" b="1" i="0" u="none" strike="noStrike" dirty="0">
                          <a:solidFill>
                            <a:srgbClr val="C00000"/>
                          </a:solidFill>
                          <a:latin typeface="Calibri"/>
                        </a:rPr>
                        <a:t>I</a:t>
                      </a:r>
                    </a:p>
                  </a:txBody>
                  <a:tcPr marL="9525" marR="9525" marT="9525" marB="0" anchor="b">
                    <a:lnL>
                      <a:noFill/>
                    </a:lnL>
                    <a:lnR>
                      <a:noFill/>
                    </a:lnR>
                    <a:lnT>
                      <a:noFill/>
                    </a:lnT>
                    <a:lnB>
                      <a:noFill/>
                    </a:lnB>
                  </a:tcPr>
                </a:tc>
              </a:tr>
              <a:tr h="382137">
                <a:tc>
                  <a:txBody>
                    <a:bodyPr/>
                    <a:lstStyle/>
                    <a:p>
                      <a:pPr algn="ctr" fontAlgn="b"/>
                      <a:r>
                        <a:rPr lang="es-ES_tradnl" sz="2000" b="1" i="0" u="none" strike="noStrike">
                          <a:solidFill>
                            <a:srgbClr val="C00000"/>
                          </a:solidFill>
                          <a:latin typeface="Calibri"/>
                        </a:rPr>
                        <a:t>N</a:t>
                      </a:r>
                    </a:p>
                  </a:txBody>
                  <a:tcPr marL="9525" marR="9525" marT="9525" marB="0" anchor="b">
                    <a:lnL>
                      <a:noFill/>
                    </a:lnL>
                    <a:lnR>
                      <a:noFill/>
                    </a:lnR>
                    <a:lnT>
                      <a:noFill/>
                    </a:lnT>
                    <a:lnB>
                      <a:noFill/>
                    </a:lnB>
                  </a:tcPr>
                </a:tc>
              </a:tr>
              <a:tr h="382137">
                <a:tc>
                  <a:txBody>
                    <a:bodyPr/>
                    <a:lstStyle/>
                    <a:p>
                      <a:pPr algn="ctr" fontAlgn="b"/>
                      <a:r>
                        <a:rPr lang="es-ES_tradnl" sz="2000" b="1" i="0" u="none" strike="noStrike" dirty="0">
                          <a:solidFill>
                            <a:srgbClr val="C00000"/>
                          </a:solidFill>
                          <a:latin typeface="Calibri"/>
                        </a:rPr>
                        <a:t>N</a:t>
                      </a:r>
                    </a:p>
                  </a:txBody>
                  <a:tcPr marL="9525" marR="9525" marT="9525" marB="0" anchor="b">
                    <a:lnL>
                      <a:noFill/>
                    </a:lnL>
                    <a:lnR>
                      <a:noFill/>
                    </a:lnR>
                    <a:lnT>
                      <a:noFill/>
                    </a:lnT>
                    <a:lnB>
                      <a:noFill/>
                    </a:lnB>
                  </a:tcPr>
                </a:tc>
              </a:tr>
              <a:tr h="382137">
                <a:tc>
                  <a:txBody>
                    <a:bodyPr/>
                    <a:lstStyle/>
                    <a:p>
                      <a:pPr algn="ctr" fontAlgn="b"/>
                      <a:r>
                        <a:rPr lang="es-ES_tradnl" sz="2000" b="1" i="0" u="none" strike="noStrike" dirty="0">
                          <a:solidFill>
                            <a:srgbClr val="C00000"/>
                          </a:solidFill>
                          <a:latin typeface="Calibri"/>
                        </a:rPr>
                        <a:t>O</a:t>
                      </a:r>
                    </a:p>
                  </a:txBody>
                  <a:tcPr marL="9525" marR="9525" marT="9525" marB="0" anchor="b">
                    <a:lnL>
                      <a:noFill/>
                    </a:lnL>
                    <a:lnR>
                      <a:noFill/>
                    </a:lnR>
                    <a:lnT>
                      <a:noFill/>
                    </a:lnT>
                    <a:lnB>
                      <a:noFill/>
                    </a:lnB>
                  </a:tcPr>
                </a:tc>
              </a:tr>
              <a:tr h="382137">
                <a:tc>
                  <a:txBody>
                    <a:bodyPr/>
                    <a:lstStyle/>
                    <a:p>
                      <a:pPr algn="ctr" fontAlgn="b"/>
                      <a:r>
                        <a:rPr lang="es-ES_tradnl" sz="2000" b="1" i="0" u="none" strike="noStrike">
                          <a:solidFill>
                            <a:srgbClr val="C00000"/>
                          </a:solidFill>
                          <a:latin typeface="Calibri"/>
                        </a:rPr>
                        <a:t>V</a:t>
                      </a:r>
                    </a:p>
                  </a:txBody>
                  <a:tcPr marL="9525" marR="9525" marT="9525" marB="0" anchor="b">
                    <a:lnL>
                      <a:noFill/>
                    </a:lnL>
                    <a:lnR>
                      <a:noFill/>
                    </a:lnR>
                    <a:lnT>
                      <a:noFill/>
                    </a:lnT>
                    <a:lnB>
                      <a:noFill/>
                    </a:lnB>
                  </a:tcPr>
                </a:tc>
              </a:tr>
              <a:tr h="382137">
                <a:tc>
                  <a:txBody>
                    <a:bodyPr/>
                    <a:lstStyle/>
                    <a:p>
                      <a:pPr algn="ctr" fontAlgn="b"/>
                      <a:r>
                        <a:rPr lang="es-ES_tradnl" sz="2000" b="1" i="0" u="none" strike="noStrike">
                          <a:solidFill>
                            <a:srgbClr val="C00000"/>
                          </a:solidFill>
                          <a:latin typeface="Calibri"/>
                        </a:rPr>
                        <a:t>A</a:t>
                      </a:r>
                    </a:p>
                  </a:txBody>
                  <a:tcPr marL="9525" marR="9525" marT="9525" marB="0" anchor="b">
                    <a:lnL>
                      <a:noFill/>
                    </a:lnL>
                    <a:lnR>
                      <a:noFill/>
                    </a:lnR>
                    <a:lnT>
                      <a:noFill/>
                    </a:lnT>
                    <a:lnB>
                      <a:noFill/>
                    </a:lnB>
                  </a:tcPr>
                </a:tc>
              </a:tr>
              <a:tr h="382137">
                <a:tc>
                  <a:txBody>
                    <a:bodyPr/>
                    <a:lstStyle/>
                    <a:p>
                      <a:pPr algn="ctr" fontAlgn="b"/>
                      <a:r>
                        <a:rPr lang="es-ES_tradnl" sz="2000" b="1" i="0" u="none" strike="noStrike" dirty="0">
                          <a:solidFill>
                            <a:srgbClr val="C00000"/>
                          </a:solidFill>
                          <a:latin typeface="Calibri"/>
                        </a:rPr>
                        <a:t>R</a:t>
                      </a:r>
                    </a:p>
                  </a:txBody>
                  <a:tcPr marL="9525" marR="9525" marT="9525" marB="0" anchor="b">
                    <a:lnL>
                      <a:noFill/>
                    </a:lnL>
                    <a:lnR>
                      <a:noFill/>
                    </a:lnR>
                    <a:lnT>
                      <a:noFill/>
                    </a:lnT>
                    <a:lnB>
                      <a:noFill/>
                    </a:lnB>
                  </a:tcPr>
                </a:tc>
              </a:tr>
            </a:tbl>
          </a:graphicData>
        </a:graphic>
      </p:graphicFrame>
      <p:sp>
        <p:nvSpPr>
          <p:cNvPr id="10" name="9 Rectángulo redondeado"/>
          <p:cNvSpPr/>
          <p:nvPr/>
        </p:nvSpPr>
        <p:spPr>
          <a:xfrm>
            <a:off x="7453959" y="2843988"/>
            <a:ext cx="1569638" cy="2560531"/>
          </a:xfrm>
          <a:prstGeom prst="roundRect">
            <a:avLst/>
          </a:prstGeom>
          <a:solidFill>
            <a:schemeClr val="bg1">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smtClean="0">
                <a:solidFill>
                  <a:schemeClr val="tx1"/>
                </a:solidFill>
              </a:rPr>
              <a:t>Creación de un portal web que sirva para la difusión, transparencia del proceso y para potenciar la participación ciudadana con buzones virtuales </a:t>
            </a:r>
            <a:endParaRPr lang="es-ES_tradnl" sz="1400" dirty="0">
              <a:solidFill>
                <a:schemeClr val="tx1"/>
              </a:solidFill>
            </a:endParaRPr>
          </a:p>
        </p:txBody>
      </p:sp>
      <p:sp>
        <p:nvSpPr>
          <p:cNvPr id="11" name="10 Cerrar llave"/>
          <p:cNvSpPr/>
          <p:nvPr/>
        </p:nvSpPr>
        <p:spPr>
          <a:xfrm>
            <a:off x="7092293" y="2674965"/>
            <a:ext cx="361666" cy="267496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_tradnl"/>
          </a:p>
        </p:txBody>
      </p:sp>
      <p:sp>
        <p:nvSpPr>
          <p:cNvPr id="13" name="12 Cerrar llave"/>
          <p:cNvSpPr/>
          <p:nvPr/>
        </p:nvSpPr>
        <p:spPr>
          <a:xfrm>
            <a:off x="6585045" y="2661317"/>
            <a:ext cx="361666" cy="2674962"/>
          </a:xfrm>
          <a:prstGeom prst="rightBrace">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s-ES_tradnl"/>
          </a:p>
        </p:txBody>
      </p:sp>
      <p:sp>
        <p:nvSpPr>
          <p:cNvPr id="15" name="2 Marcador de contenido"/>
          <p:cNvSpPr>
            <a:spLocks noGrp="1"/>
          </p:cNvSpPr>
          <p:nvPr>
            <p:ph idx="1"/>
          </p:nvPr>
        </p:nvSpPr>
        <p:spPr>
          <a:xfrm>
            <a:off x="249502" y="825691"/>
            <a:ext cx="8208698" cy="719918"/>
          </a:xfrm>
        </p:spPr>
        <p:txBody>
          <a:bodyPr>
            <a:noAutofit/>
          </a:bodyPr>
          <a:lstStyle/>
          <a:p>
            <a:pPr algn="just"/>
            <a:r>
              <a:rPr lang="es-ES_tradnl" sz="1800" dirty="0" smtClean="0">
                <a:solidFill>
                  <a:srgbClr val="414141"/>
                </a:solidFill>
              </a:rPr>
              <a:t>El marco legal en materia de planeación establece que debe ser un proceso democrático y participativo.</a:t>
            </a:r>
            <a:endParaRPr lang="es-ES_tradnl" sz="1800" dirty="0">
              <a:solidFill>
                <a:srgbClr val="414141"/>
              </a:solidFill>
            </a:endParaRPr>
          </a:p>
        </p:txBody>
      </p:sp>
    </p:spTree>
    <p:extLst>
      <p:ext uri="{BB962C8B-B14F-4D97-AF65-F5344CB8AC3E}">
        <p14:creationId xmlns:p14="http://schemas.microsoft.com/office/powerpoint/2010/main" val="3842021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6" name="5 Rectángulo"/>
          <p:cNvSpPr>
            <a:spLocks noChangeArrowheads="1"/>
          </p:cNvSpPr>
          <p:nvPr/>
        </p:nvSpPr>
        <p:spPr bwMode="auto">
          <a:xfrm>
            <a:off x="458193" y="232166"/>
            <a:ext cx="7977188" cy="467051"/>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Definición de prioridades</a:t>
            </a:r>
            <a:endParaRPr lang="es-MX" sz="2400" kern="1000" spc="-30" dirty="0">
              <a:solidFill>
                <a:srgbClr val="FF0000"/>
              </a:solidFill>
              <a:latin typeface="Arial"/>
              <a:ea typeface="Arial" charset="0"/>
              <a:cs typeface="Arial"/>
            </a:endParaRPr>
          </a:p>
        </p:txBody>
      </p:sp>
      <p:sp>
        <p:nvSpPr>
          <p:cNvPr id="7" name="6 CuadroTexto"/>
          <p:cNvSpPr txBox="1"/>
          <p:nvPr/>
        </p:nvSpPr>
        <p:spPr>
          <a:xfrm>
            <a:off x="2150853" y="1466491"/>
            <a:ext cx="3007743" cy="4801314"/>
          </a:xfrm>
          <a:prstGeom prst="rect">
            <a:avLst/>
          </a:prstGeom>
          <a:noFill/>
        </p:spPr>
        <p:txBody>
          <a:bodyPr wrap="square" rtlCol="0">
            <a:spAutoFit/>
          </a:bodyPr>
          <a:lstStyle/>
          <a:p>
            <a:pPr>
              <a:buFont typeface="Arial" pitchFamily="34" charset="0"/>
              <a:buChar char="•"/>
            </a:pPr>
            <a:r>
              <a:rPr lang="es-ES_tradnl" dirty="0" smtClean="0">
                <a:solidFill>
                  <a:srgbClr val="414141"/>
                </a:solidFill>
              </a:rPr>
              <a:t>Compromisos y propuestas de campaña</a:t>
            </a:r>
          </a:p>
          <a:p>
            <a:pPr>
              <a:buFont typeface="Arial" pitchFamily="34" charset="0"/>
              <a:buChar char="•"/>
            </a:pPr>
            <a:endParaRPr lang="es-ES_tradnl" dirty="0" smtClean="0">
              <a:solidFill>
                <a:srgbClr val="414141"/>
              </a:solidFill>
            </a:endParaRPr>
          </a:p>
          <a:p>
            <a:endParaRPr lang="es-ES_tradnl" dirty="0" smtClean="0">
              <a:solidFill>
                <a:srgbClr val="414141"/>
              </a:solidFill>
            </a:endParaRPr>
          </a:p>
          <a:p>
            <a:endParaRPr lang="es-ES_tradnl" dirty="0" smtClean="0">
              <a:solidFill>
                <a:srgbClr val="414141"/>
              </a:solidFill>
            </a:endParaRPr>
          </a:p>
          <a:p>
            <a:endParaRPr lang="es-ES_tradnl" dirty="0" smtClean="0">
              <a:solidFill>
                <a:srgbClr val="414141"/>
              </a:solidFill>
            </a:endParaRPr>
          </a:p>
          <a:p>
            <a:pPr>
              <a:buFont typeface="Arial" pitchFamily="34" charset="0"/>
              <a:buChar char="•"/>
            </a:pPr>
            <a:r>
              <a:rPr lang="es-ES_tradnl" dirty="0" smtClean="0">
                <a:solidFill>
                  <a:srgbClr val="414141"/>
                </a:solidFill>
              </a:rPr>
              <a:t>Buzones (virtuales)</a:t>
            </a:r>
          </a:p>
          <a:p>
            <a:endParaRPr lang="es-ES_tradnl" dirty="0" smtClean="0">
              <a:solidFill>
                <a:srgbClr val="414141"/>
              </a:solidFill>
            </a:endParaRPr>
          </a:p>
          <a:p>
            <a:endParaRPr lang="es-ES_tradnl" dirty="0" smtClean="0">
              <a:solidFill>
                <a:srgbClr val="414141"/>
              </a:solidFill>
            </a:endParaRPr>
          </a:p>
          <a:p>
            <a:endParaRPr lang="es-ES_tradnl" dirty="0" smtClean="0">
              <a:solidFill>
                <a:srgbClr val="414141"/>
              </a:solidFill>
            </a:endParaRPr>
          </a:p>
          <a:p>
            <a:endParaRPr lang="es-ES_tradnl" dirty="0" smtClean="0">
              <a:solidFill>
                <a:srgbClr val="414141"/>
              </a:solidFill>
            </a:endParaRPr>
          </a:p>
          <a:p>
            <a:endParaRPr lang="es-ES_tradnl" dirty="0" smtClean="0">
              <a:solidFill>
                <a:srgbClr val="414141"/>
              </a:solidFill>
            </a:endParaRPr>
          </a:p>
          <a:p>
            <a:endParaRPr lang="es-ES_tradnl" dirty="0" smtClean="0">
              <a:solidFill>
                <a:srgbClr val="414141"/>
              </a:solidFill>
            </a:endParaRPr>
          </a:p>
          <a:p>
            <a:pPr>
              <a:buFont typeface="Arial" pitchFamily="34" charset="0"/>
              <a:buChar char="•"/>
            </a:pPr>
            <a:r>
              <a:rPr lang="es-ES_tradnl" dirty="0" smtClean="0">
                <a:solidFill>
                  <a:srgbClr val="414141"/>
                </a:solidFill>
              </a:rPr>
              <a:t>Foros de Consulta</a:t>
            </a:r>
          </a:p>
          <a:p>
            <a:pPr>
              <a:buFont typeface="Arial" pitchFamily="34" charset="0"/>
              <a:buChar char="•"/>
            </a:pPr>
            <a:endParaRPr lang="es-ES_tradnl" dirty="0" smtClean="0">
              <a:solidFill>
                <a:srgbClr val="414141"/>
              </a:solidFill>
            </a:endParaRPr>
          </a:p>
          <a:p>
            <a:pPr>
              <a:buFont typeface="Arial" pitchFamily="34" charset="0"/>
              <a:buChar char="•"/>
            </a:pPr>
            <a:endParaRPr lang="es-ES_tradnl" dirty="0" smtClean="0">
              <a:solidFill>
                <a:srgbClr val="414141"/>
              </a:solidFill>
            </a:endParaRPr>
          </a:p>
          <a:p>
            <a:pPr>
              <a:buFont typeface="Arial" pitchFamily="34" charset="0"/>
              <a:buChar char="•"/>
            </a:pPr>
            <a:endParaRPr lang="es-ES_tradnl" dirty="0" smtClean="0">
              <a:solidFill>
                <a:srgbClr val="414141"/>
              </a:solidFill>
            </a:endParaRPr>
          </a:p>
        </p:txBody>
      </p:sp>
      <p:sp>
        <p:nvSpPr>
          <p:cNvPr id="8" name="7 Abrir llave"/>
          <p:cNvSpPr/>
          <p:nvPr/>
        </p:nvSpPr>
        <p:spPr>
          <a:xfrm>
            <a:off x="1794297" y="1483743"/>
            <a:ext cx="241540" cy="4244195"/>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_tradnl">
              <a:solidFill>
                <a:srgbClr val="414141"/>
              </a:solidFill>
            </a:endParaRPr>
          </a:p>
        </p:txBody>
      </p:sp>
      <p:sp>
        <p:nvSpPr>
          <p:cNvPr id="10" name="9 Flecha derecha"/>
          <p:cNvSpPr/>
          <p:nvPr/>
        </p:nvSpPr>
        <p:spPr>
          <a:xfrm>
            <a:off x="4088921" y="4899813"/>
            <a:ext cx="655608" cy="67286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414141"/>
              </a:solidFill>
            </a:endParaRPr>
          </a:p>
        </p:txBody>
      </p:sp>
      <p:sp>
        <p:nvSpPr>
          <p:cNvPr id="11" name="10 CuadroTexto"/>
          <p:cNvSpPr txBox="1"/>
          <p:nvPr/>
        </p:nvSpPr>
        <p:spPr>
          <a:xfrm>
            <a:off x="4641006" y="4968825"/>
            <a:ext cx="1656272" cy="584775"/>
          </a:xfrm>
          <a:prstGeom prst="rect">
            <a:avLst/>
          </a:prstGeom>
          <a:noFill/>
        </p:spPr>
        <p:txBody>
          <a:bodyPr wrap="square" rtlCol="0">
            <a:spAutoFit/>
          </a:bodyPr>
          <a:lstStyle/>
          <a:p>
            <a:r>
              <a:rPr lang="es-ES_tradnl" sz="1600" dirty="0" smtClean="0">
                <a:solidFill>
                  <a:srgbClr val="414141"/>
                </a:solidFill>
              </a:rPr>
              <a:t>COPLADEMUN convoca</a:t>
            </a:r>
            <a:endParaRPr lang="es-ES_tradnl" sz="1600" dirty="0">
              <a:solidFill>
                <a:srgbClr val="414141"/>
              </a:solidFill>
            </a:endParaRPr>
          </a:p>
        </p:txBody>
      </p:sp>
      <p:sp>
        <p:nvSpPr>
          <p:cNvPr id="13" name="12 Cerrar llave"/>
          <p:cNvSpPr/>
          <p:nvPr/>
        </p:nvSpPr>
        <p:spPr>
          <a:xfrm>
            <a:off x="5934976" y="1500996"/>
            <a:ext cx="586591" cy="4019909"/>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_tradnl">
              <a:solidFill>
                <a:srgbClr val="414141"/>
              </a:solidFill>
            </a:endParaRPr>
          </a:p>
        </p:txBody>
      </p:sp>
      <p:sp>
        <p:nvSpPr>
          <p:cNvPr id="15" name="14 CuadroTexto"/>
          <p:cNvSpPr txBox="1"/>
          <p:nvPr/>
        </p:nvSpPr>
        <p:spPr>
          <a:xfrm>
            <a:off x="6297278" y="1319062"/>
            <a:ext cx="2133600" cy="3970318"/>
          </a:xfrm>
          <a:prstGeom prst="rect">
            <a:avLst/>
          </a:prstGeom>
          <a:noFill/>
        </p:spPr>
        <p:txBody>
          <a:bodyPr wrap="square" rtlCol="0">
            <a:spAutoFit/>
          </a:bodyPr>
          <a:lstStyle/>
          <a:p>
            <a:pPr>
              <a:buFont typeface="Arial" pitchFamily="34" charset="0"/>
              <a:buChar char="•"/>
            </a:pPr>
            <a:r>
              <a:rPr lang="es-ES_tradnl" dirty="0" smtClean="0">
                <a:solidFill>
                  <a:srgbClr val="414141"/>
                </a:solidFill>
              </a:rPr>
              <a:t>Identificación de problemáticas y soluciones</a:t>
            </a:r>
          </a:p>
          <a:p>
            <a:pPr>
              <a:buFont typeface="Arial" pitchFamily="34" charset="0"/>
              <a:buChar char="•"/>
            </a:pPr>
            <a:endParaRPr lang="es-ES_tradnl" dirty="0" smtClean="0">
              <a:solidFill>
                <a:srgbClr val="414141"/>
              </a:solidFill>
            </a:endParaRPr>
          </a:p>
          <a:p>
            <a:pPr>
              <a:buFont typeface="Arial" pitchFamily="34" charset="0"/>
              <a:buChar char="•"/>
            </a:pPr>
            <a:endParaRPr lang="es-ES_tradnl" dirty="0" smtClean="0">
              <a:solidFill>
                <a:srgbClr val="414141"/>
              </a:solidFill>
            </a:endParaRPr>
          </a:p>
          <a:p>
            <a:pPr>
              <a:buFont typeface="Arial" pitchFamily="34" charset="0"/>
              <a:buChar char="•"/>
            </a:pPr>
            <a:endParaRPr lang="es-ES_tradnl" dirty="0" smtClean="0">
              <a:solidFill>
                <a:srgbClr val="414141"/>
              </a:solidFill>
            </a:endParaRPr>
          </a:p>
          <a:p>
            <a:pPr>
              <a:buFont typeface="Arial" pitchFamily="34" charset="0"/>
              <a:buChar char="•"/>
            </a:pPr>
            <a:endParaRPr lang="es-ES_tradnl" dirty="0" smtClean="0">
              <a:solidFill>
                <a:srgbClr val="414141"/>
              </a:solidFill>
            </a:endParaRPr>
          </a:p>
          <a:p>
            <a:pPr>
              <a:buFont typeface="Arial" pitchFamily="34" charset="0"/>
              <a:buChar char="•"/>
            </a:pPr>
            <a:endParaRPr lang="es-ES_tradnl" dirty="0" smtClean="0">
              <a:solidFill>
                <a:srgbClr val="414141"/>
              </a:solidFill>
            </a:endParaRPr>
          </a:p>
          <a:p>
            <a:pPr>
              <a:buFont typeface="Arial" pitchFamily="34" charset="0"/>
              <a:buChar char="•"/>
            </a:pPr>
            <a:endParaRPr lang="es-ES_tradnl" dirty="0" smtClean="0">
              <a:solidFill>
                <a:srgbClr val="414141"/>
              </a:solidFill>
            </a:endParaRPr>
          </a:p>
          <a:p>
            <a:pPr>
              <a:buFont typeface="Arial" pitchFamily="34" charset="0"/>
              <a:buChar char="•"/>
            </a:pPr>
            <a:endParaRPr lang="es-ES_tradnl" dirty="0" smtClean="0">
              <a:solidFill>
                <a:srgbClr val="414141"/>
              </a:solidFill>
            </a:endParaRPr>
          </a:p>
          <a:p>
            <a:pPr>
              <a:buFont typeface="Arial" pitchFamily="34" charset="0"/>
              <a:buChar char="•"/>
            </a:pPr>
            <a:r>
              <a:rPr lang="es-ES_tradnl" dirty="0" smtClean="0">
                <a:solidFill>
                  <a:srgbClr val="414141"/>
                </a:solidFill>
              </a:rPr>
              <a:t>Propuestas de Líneas de acción, programas y proyectos</a:t>
            </a:r>
            <a:endParaRPr lang="es-ES_tradnl" dirty="0">
              <a:solidFill>
                <a:srgbClr val="414141"/>
              </a:solidFill>
            </a:endParaRPr>
          </a:p>
        </p:txBody>
      </p:sp>
      <p:sp>
        <p:nvSpPr>
          <p:cNvPr id="16" name="15 CuadroTexto"/>
          <p:cNvSpPr txBox="1"/>
          <p:nvPr/>
        </p:nvSpPr>
        <p:spPr>
          <a:xfrm>
            <a:off x="7539488" y="2605176"/>
            <a:ext cx="1500996" cy="1200329"/>
          </a:xfrm>
          <a:prstGeom prst="rect">
            <a:avLst/>
          </a:prstGeom>
          <a:noFill/>
        </p:spPr>
        <p:txBody>
          <a:bodyPr wrap="square" rtlCol="0">
            <a:spAutoFit/>
          </a:bodyPr>
          <a:lstStyle/>
          <a:p>
            <a:r>
              <a:rPr lang="es-ES_tradnl" dirty="0" smtClean="0">
                <a:solidFill>
                  <a:srgbClr val="414141"/>
                </a:solidFill>
              </a:rPr>
              <a:t>Prioridades y compromisos del Gobierno Municipal</a:t>
            </a:r>
            <a:endParaRPr lang="es-ES_tradnl" dirty="0">
              <a:solidFill>
                <a:srgbClr val="414141"/>
              </a:solidFill>
            </a:endParaRPr>
          </a:p>
        </p:txBody>
      </p:sp>
      <p:sp>
        <p:nvSpPr>
          <p:cNvPr id="17" name="16 Flecha abajo"/>
          <p:cNvSpPr/>
          <p:nvPr/>
        </p:nvSpPr>
        <p:spPr>
          <a:xfrm>
            <a:off x="7763773" y="1984075"/>
            <a:ext cx="224286" cy="62110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414141"/>
              </a:solidFill>
            </a:endParaRPr>
          </a:p>
        </p:txBody>
      </p:sp>
      <p:sp>
        <p:nvSpPr>
          <p:cNvPr id="18" name="17 Flecha arriba"/>
          <p:cNvSpPr/>
          <p:nvPr/>
        </p:nvSpPr>
        <p:spPr>
          <a:xfrm>
            <a:off x="7832010" y="3805505"/>
            <a:ext cx="224289" cy="55946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414141"/>
              </a:solidFill>
            </a:endParaRPr>
          </a:p>
        </p:txBody>
      </p:sp>
      <p:sp>
        <p:nvSpPr>
          <p:cNvPr id="19" name="18 CuadroTexto"/>
          <p:cNvSpPr txBox="1"/>
          <p:nvPr/>
        </p:nvSpPr>
        <p:spPr>
          <a:xfrm>
            <a:off x="241540" y="3191782"/>
            <a:ext cx="1518249" cy="923330"/>
          </a:xfrm>
          <a:prstGeom prst="rect">
            <a:avLst/>
          </a:prstGeom>
          <a:noFill/>
        </p:spPr>
        <p:txBody>
          <a:bodyPr wrap="square" rtlCol="0">
            <a:spAutoFit/>
          </a:bodyPr>
          <a:lstStyle/>
          <a:p>
            <a:r>
              <a:rPr lang="es-ES_tradnl" dirty="0" smtClean="0">
                <a:solidFill>
                  <a:srgbClr val="414141"/>
                </a:solidFill>
              </a:rPr>
              <a:t>Procesos de participación Ciudadana</a:t>
            </a:r>
            <a:endParaRPr lang="es-ES_tradnl" dirty="0">
              <a:solidFill>
                <a:srgbClr val="414141"/>
              </a:solidFill>
            </a:endParaRPr>
          </a:p>
        </p:txBody>
      </p:sp>
    </p:spTree>
    <p:extLst>
      <p:ext uri="{BB962C8B-B14F-4D97-AF65-F5344CB8AC3E}">
        <p14:creationId xmlns:p14="http://schemas.microsoft.com/office/powerpoint/2010/main" val="3842021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a:stretch>
            <a:fillRect/>
          </a:stretch>
        </p:blipFill>
        <p:spPr>
          <a:xfrm>
            <a:off x="0" y="0"/>
            <a:ext cx="9144000" cy="6858000"/>
          </a:xfrm>
          <a:prstGeom prst="rect">
            <a:avLst/>
          </a:prstGeom>
        </p:spPr>
      </p:pic>
      <p:sp>
        <p:nvSpPr>
          <p:cNvPr id="20" name="Rectángulo 19"/>
          <p:cNvSpPr/>
          <p:nvPr/>
        </p:nvSpPr>
        <p:spPr>
          <a:xfrm>
            <a:off x="-1" y="0"/>
            <a:ext cx="2920081" cy="6884987"/>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1" name="TextBox 18"/>
          <p:cNvSpPr txBox="1"/>
          <p:nvPr/>
        </p:nvSpPr>
        <p:spPr>
          <a:xfrm>
            <a:off x="434975" y="2403150"/>
            <a:ext cx="2062484" cy="830997"/>
          </a:xfrm>
          <a:prstGeom prst="rect">
            <a:avLst/>
          </a:prstGeom>
          <a:noFill/>
          <a:effectLst>
            <a:outerShdw blurRad="38100" dist="25400" dir="6060000">
              <a:schemeClr val="tx2">
                <a:lumMod val="75000"/>
                <a:alpha val="37000"/>
              </a:schemeClr>
            </a:outerShdw>
          </a:effectLst>
        </p:spPr>
        <p:txBody>
          <a:bodyPr wrap="none">
            <a:spAutoFit/>
          </a:bodyPr>
          <a:lstStyle/>
          <a:p>
            <a:pPr algn="ctr" fontAlgn="auto">
              <a:spcBef>
                <a:spcPts val="0"/>
              </a:spcBef>
              <a:spcAft>
                <a:spcPts val="0"/>
              </a:spcAft>
              <a:defRPr/>
            </a:pPr>
            <a:r>
              <a:rPr lang="en-US" sz="2400" dirty="0" err="1" smtClean="0">
                <a:solidFill>
                  <a:schemeClr val="bg1">
                    <a:lumMod val="50000"/>
                  </a:schemeClr>
                </a:solidFill>
                <a:latin typeface="Arial"/>
                <a:cs typeface="Arial"/>
              </a:rPr>
              <a:t>Área</a:t>
            </a:r>
            <a:r>
              <a:rPr lang="en-US" sz="2400" dirty="0" smtClean="0">
                <a:solidFill>
                  <a:schemeClr val="bg1">
                    <a:lumMod val="50000"/>
                  </a:schemeClr>
                </a:solidFill>
                <a:latin typeface="Arial"/>
                <a:cs typeface="Arial"/>
              </a:rPr>
              <a:t> </a:t>
            </a:r>
            <a:r>
              <a:rPr lang="en-US" sz="2400" dirty="0" err="1" smtClean="0">
                <a:solidFill>
                  <a:schemeClr val="bg1">
                    <a:lumMod val="50000"/>
                  </a:schemeClr>
                </a:solidFill>
                <a:latin typeface="Arial"/>
                <a:cs typeface="Arial"/>
              </a:rPr>
              <a:t>para</a:t>
            </a:r>
            <a:r>
              <a:rPr lang="en-US" sz="2400" dirty="0" smtClean="0">
                <a:solidFill>
                  <a:schemeClr val="bg1">
                    <a:lumMod val="50000"/>
                  </a:schemeClr>
                </a:solidFill>
                <a:latin typeface="Arial"/>
                <a:cs typeface="Arial"/>
              </a:rPr>
              <a:t/>
            </a:r>
            <a:br>
              <a:rPr lang="en-US" sz="2400" dirty="0" smtClean="0">
                <a:solidFill>
                  <a:schemeClr val="bg1">
                    <a:lumMod val="50000"/>
                  </a:schemeClr>
                </a:solidFill>
                <a:latin typeface="Arial"/>
                <a:cs typeface="Arial"/>
              </a:rPr>
            </a:br>
            <a:r>
              <a:rPr lang="en-US" sz="2400" dirty="0" err="1" smtClean="0">
                <a:solidFill>
                  <a:schemeClr val="bg1">
                    <a:lumMod val="50000"/>
                  </a:schemeClr>
                </a:solidFill>
                <a:latin typeface="Arial"/>
                <a:cs typeface="Arial"/>
              </a:rPr>
              <a:t>imagen</a:t>
            </a:r>
            <a:r>
              <a:rPr lang="en-US" sz="2400" dirty="0" smtClean="0">
                <a:solidFill>
                  <a:schemeClr val="bg1">
                    <a:lumMod val="50000"/>
                  </a:schemeClr>
                </a:solidFill>
                <a:latin typeface="Arial"/>
                <a:cs typeface="Arial"/>
              </a:rPr>
              <a:t> o </a:t>
            </a:r>
            <a:r>
              <a:rPr lang="en-US" sz="2400" dirty="0" err="1" smtClean="0">
                <a:solidFill>
                  <a:schemeClr val="bg1">
                    <a:lumMod val="50000"/>
                  </a:schemeClr>
                </a:solidFill>
                <a:latin typeface="Arial"/>
                <a:cs typeface="Arial"/>
              </a:rPr>
              <a:t>foto</a:t>
            </a:r>
            <a:endParaRPr lang="en-US" sz="2400" kern="800" spc="-100" dirty="0">
              <a:solidFill>
                <a:schemeClr val="bg1">
                  <a:lumMod val="50000"/>
                </a:schemeClr>
              </a:solidFill>
              <a:latin typeface="Arial"/>
              <a:cs typeface="Arial"/>
            </a:endParaRPr>
          </a:p>
        </p:txBody>
      </p:sp>
      <p:sp>
        <p:nvSpPr>
          <p:cNvPr id="22"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 name="Imagen 23"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10" name="9 Rectángulo"/>
          <p:cNvSpPr>
            <a:spLocks noChangeArrowheads="1"/>
          </p:cNvSpPr>
          <p:nvPr/>
        </p:nvSpPr>
        <p:spPr bwMode="auto">
          <a:xfrm>
            <a:off x="3541713" y="877900"/>
            <a:ext cx="3349532" cy="904863"/>
          </a:xfrm>
          <a:prstGeom prst="rect">
            <a:avLst/>
          </a:prstGeom>
          <a:noFill/>
          <a:ln w="9525">
            <a:noFill/>
            <a:miter lim="800000"/>
            <a:headEnd/>
            <a:tailEnd/>
          </a:ln>
        </p:spPr>
        <p:txBody>
          <a:bodyPr wrap="square">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4º Fase: Definición de la filosofía de gobierno</a:t>
            </a:r>
            <a:endParaRPr lang="es-MX" sz="2400" kern="1000" spc="-30" dirty="0">
              <a:solidFill>
                <a:srgbClr val="FF0000"/>
              </a:solidFill>
              <a:latin typeface="Arial"/>
              <a:ea typeface="Arial" charset="0"/>
              <a:cs typeface="Arial"/>
            </a:endParaRPr>
          </a:p>
        </p:txBody>
      </p:sp>
      <p:sp>
        <p:nvSpPr>
          <p:cNvPr id="11" name="3 Marcador de contenido"/>
          <p:cNvSpPr>
            <a:spLocks noGrp="1"/>
          </p:cNvSpPr>
          <p:nvPr>
            <p:ph idx="1"/>
          </p:nvPr>
        </p:nvSpPr>
        <p:spPr>
          <a:xfrm>
            <a:off x="3200512" y="2403150"/>
            <a:ext cx="5145087" cy="1622941"/>
          </a:xfrm>
        </p:spPr>
        <p:txBody>
          <a:bodyPr>
            <a:normAutofit/>
          </a:bodyPr>
          <a:lstStyle/>
          <a:p>
            <a:r>
              <a:rPr lang="es-ES_tradnl" sz="2400" dirty="0" smtClean="0">
                <a:solidFill>
                  <a:srgbClr val="414141"/>
                </a:solidFill>
              </a:rPr>
              <a:t>En esta fase deberá desarrollarse la visión, prospectiva, misión y los valores que habrán de direccionar la acción pública local</a:t>
            </a:r>
            <a:endParaRPr lang="es-ES_tradnl" sz="2400" dirty="0">
              <a:solidFill>
                <a:srgbClr val="414141"/>
              </a:solidFill>
            </a:endParaRPr>
          </a:p>
        </p:txBody>
      </p:sp>
      <p:pic>
        <p:nvPicPr>
          <p:cNvPr id="2050" name="Picture 2" descr="http://upload.wikimedia.org/wikipedia/commons/thumb/e/e3/TlalnepantlaDeBaz.jpg/1237px-TlalnepantlaDeBaz.jpg"/>
          <p:cNvPicPr>
            <a:picLocks noChangeAspect="1" noChangeArrowheads="1"/>
          </p:cNvPicPr>
          <p:nvPr/>
        </p:nvPicPr>
        <p:blipFill>
          <a:blip r:embed="rId4"/>
          <a:srcRect/>
          <a:stretch>
            <a:fillRect/>
          </a:stretch>
        </p:blipFill>
        <p:spPr bwMode="auto">
          <a:xfrm>
            <a:off x="5448" y="-2"/>
            <a:ext cx="3386138" cy="6858001"/>
          </a:xfrm>
          <a:prstGeom prst="rect">
            <a:avLst/>
          </a:prstGeom>
          <a:noFill/>
        </p:spPr>
      </p:pic>
    </p:spTree>
    <p:extLst>
      <p:ext uri="{BB962C8B-B14F-4D97-AF65-F5344CB8AC3E}">
        <p14:creationId xmlns:p14="http://schemas.microsoft.com/office/powerpoint/2010/main" val="1218914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a:stretch>
            <a:fillRect/>
          </a:stretch>
        </p:blipFill>
        <p:spPr>
          <a:xfrm>
            <a:off x="0" y="0"/>
            <a:ext cx="9144000" cy="6858000"/>
          </a:xfrm>
          <a:prstGeom prst="rect">
            <a:avLst/>
          </a:prstGeom>
        </p:spPr>
      </p:pic>
      <p:sp>
        <p:nvSpPr>
          <p:cNvPr id="20" name="Rectángulo 19"/>
          <p:cNvSpPr/>
          <p:nvPr/>
        </p:nvSpPr>
        <p:spPr>
          <a:xfrm>
            <a:off x="-1" y="0"/>
            <a:ext cx="2920081" cy="6884987"/>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1" name="TextBox 18"/>
          <p:cNvSpPr txBox="1"/>
          <p:nvPr/>
        </p:nvSpPr>
        <p:spPr>
          <a:xfrm>
            <a:off x="434975" y="2403150"/>
            <a:ext cx="2062484" cy="830997"/>
          </a:xfrm>
          <a:prstGeom prst="rect">
            <a:avLst/>
          </a:prstGeom>
          <a:noFill/>
          <a:effectLst>
            <a:outerShdw blurRad="38100" dist="25400" dir="6060000">
              <a:schemeClr val="tx2">
                <a:lumMod val="75000"/>
                <a:alpha val="37000"/>
              </a:schemeClr>
            </a:outerShdw>
          </a:effectLst>
        </p:spPr>
        <p:txBody>
          <a:bodyPr wrap="none">
            <a:spAutoFit/>
          </a:bodyPr>
          <a:lstStyle/>
          <a:p>
            <a:pPr algn="ctr" fontAlgn="auto">
              <a:spcBef>
                <a:spcPts val="0"/>
              </a:spcBef>
              <a:spcAft>
                <a:spcPts val="0"/>
              </a:spcAft>
              <a:defRPr/>
            </a:pPr>
            <a:r>
              <a:rPr lang="en-US" sz="2400" dirty="0" err="1" smtClean="0">
                <a:solidFill>
                  <a:schemeClr val="bg1">
                    <a:lumMod val="50000"/>
                  </a:schemeClr>
                </a:solidFill>
                <a:latin typeface="Arial"/>
                <a:cs typeface="Arial"/>
              </a:rPr>
              <a:t>Área</a:t>
            </a:r>
            <a:r>
              <a:rPr lang="en-US" sz="2400" dirty="0" smtClean="0">
                <a:solidFill>
                  <a:schemeClr val="bg1">
                    <a:lumMod val="50000"/>
                  </a:schemeClr>
                </a:solidFill>
                <a:latin typeface="Arial"/>
                <a:cs typeface="Arial"/>
              </a:rPr>
              <a:t> </a:t>
            </a:r>
            <a:r>
              <a:rPr lang="en-US" sz="2400" dirty="0" err="1" smtClean="0">
                <a:solidFill>
                  <a:schemeClr val="bg1">
                    <a:lumMod val="50000"/>
                  </a:schemeClr>
                </a:solidFill>
                <a:latin typeface="Arial"/>
                <a:cs typeface="Arial"/>
              </a:rPr>
              <a:t>para</a:t>
            </a:r>
            <a:r>
              <a:rPr lang="en-US" sz="2400" dirty="0" smtClean="0">
                <a:solidFill>
                  <a:schemeClr val="bg1">
                    <a:lumMod val="50000"/>
                  </a:schemeClr>
                </a:solidFill>
                <a:latin typeface="Arial"/>
                <a:cs typeface="Arial"/>
              </a:rPr>
              <a:t/>
            </a:r>
            <a:br>
              <a:rPr lang="en-US" sz="2400" dirty="0" smtClean="0">
                <a:solidFill>
                  <a:schemeClr val="bg1">
                    <a:lumMod val="50000"/>
                  </a:schemeClr>
                </a:solidFill>
                <a:latin typeface="Arial"/>
                <a:cs typeface="Arial"/>
              </a:rPr>
            </a:br>
            <a:r>
              <a:rPr lang="en-US" sz="2400" dirty="0" err="1" smtClean="0">
                <a:solidFill>
                  <a:schemeClr val="bg1">
                    <a:lumMod val="50000"/>
                  </a:schemeClr>
                </a:solidFill>
                <a:latin typeface="Arial"/>
                <a:cs typeface="Arial"/>
              </a:rPr>
              <a:t>imagen</a:t>
            </a:r>
            <a:r>
              <a:rPr lang="en-US" sz="2400" dirty="0" smtClean="0">
                <a:solidFill>
                  <a:schemeClr val="bg1">
                    <a:lumMod val="50000"/>
                  </a:schemeClr>
                </a:solidFill>
                <a:latin typeface="Arial"/>
                <a:cs typeface="Arial"/>
              </a:rPr>
              <a:t> o </a:t>
            </a:r>
            <a:r>
              <a:rPr lang="en-US" sz="2400" dirty="0" err="1" smtClean="0">
                <a:solidFill>
                  <a:schemeClr val="bg1">
                    <a:lumMod val="50000"/>
                  </a:schemeClr>
                </a:solidFill>
                <a:latin typeface="Arial"/>
                <a:cs typeface="Arial"/>
              </a:rPr>
              <a:t>foto</a:t>
            </a:r>
            <a:endParaRPr lang="en-US" sz="2400" kern="800" spc="-100" dirty="0">
              <a:solidFill>
                <a:schemeClr val="bg1">
                  <a:lumMod val="50000"/>
                </a:schemeClr>
              </a:solidFill>
              <a:latin typeface="Arial"/>
              <a:cs typeface="Arial"/>
            </a:endParaRPr>
          </a:p>
        </p:txBody>
      </p:sp>
      <p:sp>
        <p:nvSpPr>
          <p:cNvPr id="22"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 name="Imagen 23"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10" name="9 Rectángulo"/>
          <p:cNvSpPr>
            <a:spLocks noChangeArrowheads="1"/>
          </p:cNvSpPr>
          <p:nvPr/>
        </p:nvSpPr>
        <p:spPr bwMode="auto">
          <a:xfrm>
            <a:off x="3541713" y="877900"/>
            <a:ext cx="3349532" cy="467051"/>
          </a:xfrm>
          <a:prstGeom prst="rect">
            <a:avLst/>
          </a:prstGeom>
          <a:noFill/>
          <a:ln w="9525">
            <a:noFill/>
            <a:miter lim="800000"/>
            <a:headEnd/>
            <a:tailEnd/>
          </a:ln>
        </p:spPr>
        <p:txBody>
          <a:bodyPr wrap="square">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Contenido</a:t>
            </a:r>
            <a:endParaRPr lang="es-MX" sz="2400" kern="1000" spc="-30" dirty="0">
              <a:solidFill>
                <a:srgbClr val="FF0000"/>
              </a:solidFill>
              <a:latin typeface="Arial"/>
              <a:ea typeface="Arial" charset="0"/>
              <a:cs typeface="Arial"/>
            </a:endParaRPr>
          </a:p>
        </p:txBody>
      </p:sp>
      <p:sp>
        <p:nvSpPr>
          <p:cNvPr id="13" name="12 Rectángulo"/>
          <p:cNvSpPr/>
          <p:nvPr/>
        </p:nvSpPr>
        <p:spPr>
          <a:xfrm>
            <a:off x="3566658" y="2403150"/>
            <a:ext cx="4572000" cy="2585323"/>
          </a:xfrm>
          <a:prstGeom prst="rect">
            <a:avLst/>
          </a:prstGeom>
        </p:spPr>
        <p:txBody>
          <a:bodyPr>
            <a:spAutoFit/>
          </a:bodyPr>
          <a:lstStyle/>
          <a:p>
            <a:pPr marL="342900" indent="-342900">
              <a:buFont typeface="+mj-lt"/>
              <a:buAutoNum type="arabicPeriod"/>
            </a:pPr>
            <a:r>
              <a:rPr lang="es-ES_tradnl" dirty="0" smtClean="0">
                <a:solidFill>
                  <a:srgbClr val="414141"/>
                </a:solidFill>
              </a:rPr>
              <a:t>Fundamento legal</a:t>
            </a:r>
          </a:p>
          <a:p>
            <a:pPr marL="342900" indent="-342900">
              <a:buFont typeface="+mj-lt"/>
              <a:buAutoNum type="arabicPeriod"/>
            </a:pPr>
            <a:endParaRPr lang="es-ES_tradnl" dirty="0" smtClean="0">
              <a:solidFill>
                <a:srgbClr val="414141"/>
              </a:solidFill>
            </a:endParaRPr>
          </a:p>
          <a:p>
            <a:pPr marL="342900" indent="-342900">
              <a:buFont typeface="+mj-lt"/>
              <a:buAutoNum type="arabicPeriod"/>
            </a:pPr>
            <a:r>
              <a:rPr lang="es-ES_tradnl" dirty="0" smtClean="0">
                <a:solidFill>
                  <a:srgbClr val="414141"/>
                </a:solidFill>
              </a:rPr>
              <a:t>Fases para la integración del PDM 2013-2015</a:t>
            </a:r>
          </a:p>
          <a:p>
            <a:pPr marL="342900" indent="-342900">
              <a:buFont typeface="+mj-lt"/>
              <a:buAutoNum type="arabicPeriod"/>
            </a:pPr>
            <a:endParaRPr lang="es-ES_tradnl" dirty="0" smtClean="0">
              <a:solidFill>
                <a:srgbClr val="414141"/>
              </a:solidFill>
            </a:endParaRPr>
          </a:p>
          <a:p>
            <a:pPr marL="342900" indent="-342900">
              <a:buFont typeface="+mj-lt"/>
              <a:buAutoNum type="arabicPeriod"/>
            </a:pPr>
            <a:r>
              <a:rPr lang="es-ES_tradnl" dirty="0" smtClean="0">
                <a:solidFill>
                  <a:srgbClr val="414141"/>
                </a:solidFill>
              </a:rPr>
              <a:t>Contenido del PDM 2013-2015</a:t>
            </a:r>
          </a:p>
          <a:p>
            <a:pPr marL="342900" indent="-342900">
              <a:buFont typeface="+mj-lt"/>
              <a:buAutoNum type="arabicPeriod"/>
            </a:pPr>
            <a:endParaRPr lang="es-ES_tradnl" dirty="0" smtClean="0">
              <a:solidFill>
                <a:srgbClr val="414141"/>
              </a:solidFill>
            </a:endParaRPr>
          </a:p>
          <a:p>
            <a:pPr marL="342900" indent="-342900">
              <a:buFont typeface="+mj-lt"/>
              <a:buAutoNum type="arabicPeriod"/>
            </a:pPr>
            <a:r>
              <a:rPr lang="es-ES_tradnl" dirty="0" smtClean="0">
                <a:solidFill>
                  <a:srgbClr val="414141"/>
                </a:solidFill>
              </a:rPr>
              <a:t>Alineación estratégica y programática del PDM 2013-2015</a:t>
            </a:r>
            <a:endParaRPr lang="es-ES_tradnl" dirty="0">
              <a:solidFill>
                <a:srgbClr val="414141"/>
              </a:solidFill>
            </a:endParaRPr>
          </a:p>
        </p:txBody>
      </p:sp>
      <p:pic>
        <p:nvPicPr>
          <p:cNvPr id="50178" name="Picture 2" descr="http://congreso.id1945.com/img/tlalnepantla.png"/>
          <p:cNvPicPr>
            <a:picLocks noChangeAspect="1" noChangeArrowheads="1"/>
          </p:cNvPicPr>
          <p:nvPr/>
        </p:nvPicPr>
        <p:blipFill>
          <a:blip r:embed="rId4"/>
          <a:srcRect/>
          <a:stretch>
            <a:fillRect/>
          </a:stretch>
        </p:blipFill>
        <p:spPr bwMode="auto">
          <a:xfrm>
            <a:off x="-1" y="-1"/>
            <a:ext cx="2920081" cy="6884987"/>
          </a:xfrm>
          <a:prstGeom prst="rect">
            <a:avLst/>
          </a:prstGeom>
          <a:noFill/>
        </p:spPr>
      </p:pic>
    </p:spTree>
    <p:extLst>
      <p:ext uri="{BB962C8B-B14F-4D97-AF65-F5344CB8AC3E}">
        <p14:creationId xmlns:p14="http://schemas.microsoft.com/office/powerpoint/2010/main" val="1218914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11" name="3 Marcador de contenido"/>
          <p:cNvSpPr>
            <a:spLocks noGrp="1"/>
          </p:cNvSpPr>
          <p:nvPr>
            <p:ph idx="1"/>
          </p:nvPr>
        </p:nvSpPr>
        <p:spPr>
          <a:xfrm>
            <a:off x="457200" y="1310510"/>
            <a:ext cx="8229600" cy="4523172"/>
          </a:xfrm>
        </p:spPr>
        <p:txBody>
          <a:bodyPr>
            <a:normAutofit/>
          </a:bodyPr>
          <a:lstStyle/>
          <a:p>
            <a:pPr algn="just"/>
            <a:r>
              <a:rPr lang="es-ES_tradnl" sz="2000" dirty="0" smtClean="0">
                <a:solidFill>
                  <a:srgbClr val="414141"/>
                </a:solidFill>
              </a:rPr>
              <a:t>En esta proceso debe tomarse en consideración la información generada en las tres fases anteriores.</a:t>
            </a:r>
          </a:p>
          <a:p>
            <a:pPr algn="just"/>
            <a:r>
              <a:rPr lang="es-ES_tradnl" sz="2000" dirty="0" smtClean="0">
                <a:solidFill>
                  <a:srgbClr val="414141"/>
                </a:solidFill>
              </a:rPr>
              <a:t>Deben también examinarse:</a:t>
            </a:r>
          </a:p>
          <a:p>
            <a:pPr marL="457200" indent="-457200" algn="just">
              <a:buFont typeface="+mj-lt"/>
              <a:buAutoNum type="arabicPeriod"/>
            </a:pPr>
            <a:r>
              <a:rPr lang="es-ES_tradnl" sz="2000" dirty="0" smtClean="0">
                <a:solidFill>
                  <a:srgbClr val="414141"/>
                </a:solidFill>
              </a:rPr>
              <a:t>Los compromisos de campaña.</a:t>
            </a:r>
          </a:p>
          <a:p>
            <a:pPr marL="457200" indent="-457200" algn="just">
              <a:buFont typeface="+mj-lt"/>
              <a:buAutoNum type="arabicPeriod"/>
            </a:pPr>
            <a:r>
              <a:rPr lang="es-ES_tradnl" sz="2000" dirty="0" smtClean="0">
                <a:solidFill>
                  <a:srgbClr val="414141"/>
                </a:solidFill>
              </a:rPr>
              <a:t>Realizar un análisis de la orientación del gobierno federal.</a:t>
            </a:r>
          </a:p>
          <a:p>
            <a:pPr marL="457200" indent="-457200" algn="just">
              <a:buFont typeface="+mj-lt"/>
              <a:buAutoNum type="arabicPeriod"/>
            </a:pPr>
            <a:r>
              <a:rPr lang="es-ES_tradnl" sz="2000" dirty="0" smtClean="0">
                <a:solidFill>
                  <a:srgbClr val="414141"/>
                </a:solidFill>
              </a:rPr>
              <a:t>Realizar un análisis sobre la planeación estatal  (a efectos de alinear la planeación municipal a los sistemas de planeación estatal y nacional).</a:t>
            </a:r>
          </a:p>
          <a:p>
            <a:pPr marL="457200" indent="-457200" algn="just">
              <a:buFont typeface="+mj-lt"/>
              <a:buAutoNum type="arabicPeriod"/>
            </a:pPr>
            <a:r>
              <a:rPr lang="es-ES_tradnl" sz="2000" dirty="0" smtClean="0">
                <a:solidFill>
                  <a:srgbClr val="414141"/>
                </a:solidFill>
              </a:rPr>
              <a:t>Realizar ejercicios de benchmarking sobre tendencias de la acción y gestión local, y de buen gobierno.</a:t>
            </a:r>
          </a:p>
          <a:p>
            <a:pPr marL="457200" indent="-457200" algn="just">
              <a:buFont typeface="+mj-lt"/>
              <a:buAutoNum type="arabicPeriod"/>
            </a:pPr>
            <a:endParaRPr lang="es-ES_tradnl" sz="2000" dirty="0" smtClean="0">
              <a:solidFill>
                <a:srgbClr val="414141"/>
              </a:solidFill>
            </a:endParaRPr>
          </a:p>
          <a:p>
            <a:pPr marL="457200" indent="-457200" algn="just"/>
            <a:r>
              <a:rPr lang="es-ES_tradnl" sz="2000" dirty="0" smtClean="0">
                <a:solidFill>
                  <a:srgbClr val="414141"/>
                </a:solidFill>
              </a:rPr>
              <a:t>Es importante mencionar que para definir las estrategias y objetivos se tomen como insumos las propuestas de solución técnicamente viables planteadas por la sociedad a los problemas identificados.</a:t>
            </a:r>
          </a:p>
          <a:p>
            <a:pPr marL="457200" indent="-457200" algn="just">
              <a:buNone/>
            </a:pPr>
            <a:endParaRPr lang="es-ES_tradnl" sz="2000" dirty="0" smtClean="0">
              <a:solidFill>
                <a:srgbClr val="414141"/>
              </a:solidFill>
            </a:endParaRPr>
          </a:p>
          <a:p>
            <a:pPr marL="457200" indent="-457200" algn="just">
              <a:buNone/>
            </a:pPr>
            <a:endParaRPr lang="es-ES_tradnl" sz="2000" dirty="0">
              <a:solidFill>
                <a:srgbClr val="414141"/>
              </a:solidFill>
            </a:endParaRPr>
          </a:p>
        </p:txBody>
      </p:sp>
      <p:sp>
        <p:nvSpPr>
          <p:cNvPr id="13" name="12 Rectángulo"/>
          <p:cNvSpPr>
            <a:spLocks noChangeArrowheads="1"/>
          </p:cNvSpPr>
          <p:nvPr/>
        </p:nvSpPr>
        <p:spPr bwMode="auto">
          <a:xfrm>
            <a:off x="458193" y="232166"/>
            <a:ext cx="7977188" cy="467051"/>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5º Fase: Planteamiento de objetivos y estrategias</a:t>
            </a:r>
            <a:endParaRPr lang="es-MX" sz="2400" kern="1000" spc="-30" dirty="0">
              <a:solidFill>
                <a:srgbClr val="FF0000"/>
              </a:solidFill>
              <a:latin typeface="Arial"/>
              <a:ea typeface="Arial" charset="0"/>
              <a:cs typeface="Arial"/>
            </a:endParaRPr>
          </a:p>
        </p:txBody>
      </p:sp>
    </p:spTree>
    <p:extLst>
      <p:ext uri="{BB962C8B-B14F-4D97-AF65-F5344CB8AC3E}">
        <p14:creationId xmlns:p14="http://schemas.microsoft.com/office/powerpoint/2010/main" val="3842021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6" name="2 Marcador de contenido"/>
          <p:cNvSpPr>
            <a:spLocks noGrp="1"/>
          </p:cNvSpPr>
          <p:nvPr>
            <p:ph idx="1"/>
          </p:nvPr>
        </p:nvSpPr>
        <p:spPr>
          <a:xfrm>
            <a:off x="457200" y="1446663"/>
            <a:ext cx="8229600" cy="4525963"/>
          </a:xfrm>
        </p:spPr>
        <p:txBody>
          <a:bodyPr>
            <a:normAutofit/>
          </a:bodyPr>
          <a:lstStyle/>
          <a:p>
            <a:pPr algn="just"/>
            <a:r>
              <a:rPr lang="es-MX" sz="1800" dirty="0" smtClean="0">
                <a:solidFill>
                  <a:srgbClr val="414141"/>
                </a:solidFill>
              </a:rPr>
              <a:t>Los cerca de 450 compromisos de campaña deberán insertarse en el Plan de Desarrollo Municipal, no obstante no tendrán ningún apartado en específico, sino que habrá que incorporarlos dentro de las Líneas de Acción. Los de alto impacto o que tengan una importancia significativa se integrarán explícitamente, y aquellos que sean actividades comunes como rehabilitación de  banquetas, guarniciones, mantenimiento a parques y áreas verdes, y en general aquellos que son “Compromisos comunitarios” se integrarán implícitamente en objetivos o líneas de acción generales, donde puedan reflejarse indirectamente.</a:t>
            </a:r>
          </a:p>
          <a:p>
            <a:pPr algn="just">
              <a:buNone/>
            </a:pPr>
            <a:endParaRPr lang="es-MX" sz="1800" dirty="0" smtClean="0">
              <a:solidFill>
                <a:srgbClr val="414141"/>
              </a:solidFill>
            </a:endParaRPr>
          </a:p>
          <a:p>
            <a:pPr algn="just"/>
            <a:r>
              <a:rPr lang="es-MX" sz="1800" dirty="0" smtClean="0">
                <a:solidFill>
                  <a:srgbClr val="414141"/>
                </a:solidFill>
              </a:rPr>
              <a:t>De igual forma la construcción de indicadores en el Plan de Desarrollo Municipal serán solo los “Indicadores estratégicos” para efectos de dar flexibilidad a la planeación. Los “Indicadores de gestión” se realizarán para efectos de seguimiento, evaluación y control interno. </a:t>
            </a:r>
            <a:endParaRPr lang="es-MX" sz="1800" dirty="0">
              <a:solidFill>
                <a:srgbClr val="414141"/>
              </a:solidFill>
            </a:endParaRPr>
          </a:p>
        </p:txBody>
      </p:sp>
      <p:sp>
        <p:nvSpPr>
          <p:cNvPr id="7" name="6 Rectángulo"/>
          <p:cNvSpPr>
            <a:spLocks noChangeArrowheads="1"/>
          </p:cNvSpPr>
          <p:nvPr/>
        </p:nvSpPr>
        <p:spPr bwMode="auto">
          <a:xfrm>
            <a:off x="458193" y="232166"/>
            <a:ext cx="7977188" cy="467051"/>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Integración de los compromisos de campaña</a:t>
            </a:r>
            <a:endParaRPr lang="es-MX" sz="2400" kern="1000" spc="-30" dirty="0">
              <a:solidFill>
                <a:srgbClr val="FF0000"/>
              </a:solidFill>
              <a:latin typeface="Arial"/>
              <a:ea typeface="Arial" charset="0"/>
              <a:cs typeface="Arial"/>
            </a:endParaRPr>
          </a:p>
        </p:txBody>
      </p:sp>
    </p:spTree>
    <p:extLst>
      <p:ext uri="{BB962C8B-B14F-4D97-AF65-F5344CB8AC3E}">
        <p14:creationId xmlns:p14="http://schemas.microsoft.com/office/powerpoint/2010/main" val="3842021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9144000" cy="6858000"/>
          </a:xfrm>
          <a:prstGeom prst="rect">
            <a:avLst/>
          </a:prstGeom>
        </p:spPr>
      </p:pic>
      <p:sp>
        <p:nvSpPr>
          <p:cNvPr id="5" name="TextBox 14"/>
          <p:cNvSpPr txBox="1"/>
          <p:nvPr/>
        </p:nvSpPr>
        <p:spPr>
          <a:xfrm>
            <a:off x="601663" y="2543574"/>
            <a:ext cx="6724120" cy="978729"/>
          </a:xfrm>
          <a:prstGeom prst="rect">
            <a:avLst/>
          </a:prstGeom>
          <a:noFill/>
          <a:effectLst>
            <a:outerShdw blurRad="38100" dist="25400" dir="6060000">
              <a:schemeClr val="tx2">
                <a:lumMod val="75000"/>
                <a:alpha val="37000"/>
              </a:schemeClr>
            </a:outerShdw>
          </a:effectLst>
        </p:spPr>
        <p:txBody>
          <a:bodyPr wrap="square">
            <a:spAutoFit/>
          </a:bodyPr>
          <a:lstStyle/>
          <a:p>
            <a:pPr fontAlgn="auto">
              <a:lnSpc>
                <a:spcPct val="90000"/>
              </a:lnSpc>
              <a:spcBef>
                <a:spcPts val="0"/>
              </a:spcBef>
              <a:spcAft>
                <a:spcPts val="0"/>
              </a:spcAft>
              <a:tabLst>
                <a:tab pos="177800" algn="l"/>
              </a:tabLst>
              <a:defRPr/>
            </a:pPr>
            <a:r>
              <a:rPr lang="en-US" sz="3200" b="1" kern="800" spc="-100" dirty="0" smtClean="0">
                <a:solidFill>
                  <a:srgbClr val="000000"/>
                </a:solidFill>
                <a:latin typeface="Arial"/>
                <a:cs typeface="Arial"/>
              </a:rPr>
              <a:t>3.- </a:t>
            </a:r>
            <a:r>
              <a:rPr lang="en-US" sz="3200" b="1" kern="800" spc="-100" dirty="0" err="1" smtClean="0">
                <a:solidFill>
                  <a:srgbClr val="000000"/>
                </a:solidFill>
                <a:latin typeface="Arial"/>
                <a:cs typeface="Arial"/>
              </a:rPr>
              <a:t>Contenido</a:t>
            </a:r>
            <a:r>
              <a:rPr lang="en-US" sz="3200" b="1" kern="800" spc="-100" dirty="0" smtClean="0">
                <a:solidFill>
                  <a:srgbClr val="000000"/>
                </a:solidFill>
                <a:latin typeface="Arial"/>
                <a:cs typeface="Arial"/>
              </a:rPr>
              <a:t> d</a:t>
            </a:r>
            <a:r>
              <a:rPr lang="en-US" sz="3200" b="1" kern="800" spc="-100" dirty="0" smtClean="0">
                <a:solidFill>
                  <a:srgbClr val="000000"/>
                </a:solidFill>
                <a:latin typeface="Arial"/>
                <a:ea typeface="+mn-ea"/>
                <a:cs typeface="Arial"/>
              </a:rPr>
              <a:t>el Plan de </a:t>
            </a:r>
            <a:r>
              <a:rPr lang="en-US" sz="3200" b="1" kern="800" spc="-100" dirty="0" err="1" smtClean="0">
                <a:solidFill>
                  <a:srgbClr val="000000"/>
                </a:solidFill>
                <a:latin typeface="Arial"/>
                <a:ea typeface="+mn-ea"/>
                <a:cs typeface="Arial"/>
              </a:rPr>
              <a:t>Desarrollo</a:t>
            </a:r>
            <a:r>
              <a:rPr lang="en-US" sz="3200" b="1" kern="800" spc="-100" dirty="0" smtClean="0">
                <a:solidFill>
                  <a:srgbClr val="000000"/>
                </a:solidFill>
                <a:latin typeface="Arial"/>
                <a:ea typeface="+mn-ea"/>
                <a:cs typeface="Arial"/>
              </a:rPr>
              <a:t> Municipal 2013-2015</a:t>
            </a:r>
            <a:endParaRPr lang="en-US" sz="3200" b="1" kern="800" spc="-100" dirty="0">
              <a:solidFill>
                <a:srgbClr val="000000"/>
              </a:solidFill>
              <a:latin typeface="Arial"/>
              <a:ea typeface="+mn-ea"/>
              <a:cs typeface="Arial"/>
            </a:endParaRPr>
          </a:p>
        </p:txBody>
      </p:sp>
      <p:pic>
        <p:nvPicPr>
          <p:cNvPr id="8" name="Imagen 7"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Tree>
    <p:extLst>
      <p:ext uri="{BB962C8B-B14F-4D97-AF65-F5344CB8AC3E}">
        <p14:creationId xmlns:p14="http://schemas.microsoft.com/office/powerpoint/2010/main" val="637837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13" name="5 Rectángulo"/>
          <p:cNvSpPr>
            <a:spLocks noChangeArrowheads="1"/>
          </p:cNvSpPr>
          <p:nvPr/>
        </p:nvSpPr>
        <p:spPr bwMode="auto">
          <a:xfrm>
            <a:off x="458193" y="232166"/>
            <a:ext cx="7977188" cy="498598"/>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Contenido general </a:t>
            </a:r>
            <a:endParaRPr lang="es-MX" sz="2400" kern="1000" spc="-30" dirty="0">
              <a:solidFill>
                <a:srgbClr val="FF0000"/>
              </a:solidFill>
              <a:latin typeface="Arial"/>
              <a:ea typeface="Arial" charset="0"/>
              <a:cs typeface="Arial"/>
            </a:endParaRPr>
          </a:p>
        </p:txBody>
      </p:sp>
      <p:graphicFrame>
        <p:nvGraphicFramePr>
          <p:cNvPr id="42" name="41 Tabla"/>
          <p:cNvGraphicFramePr>
            <a:graphicFrameLocks noGrp="1"/>
          </p:cNvGraphicFramePr>
          <p:nvPr/>
        </p:nvGraphicFramePr>
        <p:xfrm>
          <a:off x="191069" y="666119"/>
          <a:ext cx="625356" cy="5109210"/>
        </p:xfrm>
        <a:graphic>
          <a:graphicData uri="http://schemas.openxmlformats.org/drawingml/2006/table">
            <a:tbl>
              <a:tblPr>
                <a:tableStyleId>{306799F8-075E-4A3A-A7F6-7FBC6576F1A4}</a:tableStyleId>
              </a:tblPr>
              <a:tblGrid>
                <a:gridCol w="625356"/>
              </a:tblGrid>
              <a:tr h="267866">
                <a:tc>
                  <a:txBody>
                    <a:bodyPr/>
                    <a:lstStyle/>
                    <a:p>
                      <a:pPr algn="ctr" fontAlgn="b"/>
                      <a:r>
                        <a:rPr lang="es-MX" sz="1800" b="1" u="none" strike="noStrike" dirty="0">
                          <a:solidFill>
                            <a:srgbClr val="C00000"/>
                          </a:solidFill>
                        </a:rPr>
                        <a:t>E</a:t>
                      </a:r>
                      <a:endParaRPr lang="es-MX" sz="1800" b="1" i="0" u="none" strike="noStrike" dirty="0">
                        <a:solidFill>
                          <a:srgbClr val="C00000"/>
                        </a:solidFill>
                        <a:latin typeface="Calibri"/>
                      </a:endParaRPr>
                    </a:p>
                  </a:txBody>
                  <a:tcPr marL="9525" marR="9525" marT="9525" marB="0" anchor="b"/>
                </a:tc>
              </a:tr>
              <a:tr h="267866">
                <a:tc>
                  <a:txBody>
                    <a:bodyPr/>
                    <a:lstStyle/>
                    <a:p>
                      <a:pPr algn="ctr" fontAlgn="b"/>
                      <a:r>
                        <a:rPr lang="es-MX" sz="1800" b="1" u="none" strike="noStrike">
                          <a:solidFill>
                            <a:srgbClr val="C00000"/>
                          </a:solidFill>
                        </a:rPr>
                        <a:t>S</a:t>
                      </a:r>
                      <a:endParaRPr lang="es-MX" sz="1800" b="1" i="0" u="none" strike="noStrike">
                        <a:solidFill>
                          <a:srgbClr val="C00000"/>
                        </a:solidFill>
                        <a:latin typeface="Calibri"/>
                      </a:endParaRPr>
                    </a:p>
                  </a:txBody>
                  <a:tcPr marL="9525" marR="9525" marT="9525" marB="0" anchor="b"/>
                </a:tc>
              </a:tr>
              <a:tr h="267866">
                <a:tc>
                  <a:txBody>
                    <a:bodyPr/>
                    <a:lstStyle/>
                    <a:p>
                      <a:pPr algn="ctr" fontAlgn="b"/>
                      <a:r>
                        <a:rPr lang="es-MX" sz="1800" b="1" u="none" strike="noStrike">
                          <a:solidFill>
                            <a:srgbClr val="C00000"/>
                          </a:solidFill>
                        </a:rPr>
                        <a:t>T</a:t>
                      </a:r>
                      <a:endParaRPr lang="es-MX" sz="1800" b="1" i="0" u="none" strike="noStrike">
                        <a:solidFill>
                          <a:srgbClr val="C00000"/>
                        </a:solidFill>
                        <a:latin typeface="Calibri"/>
                      </a:endParaRPr>
                    </a:p>
                  </a:txBody>
                  <a:tcPr marL="9525" marR="9525" marT="9525" marB="0" anchor="b"/>
                </a:tc>
              </a:tr>
              <a:tr h="267866">
                <a:tc>
                  <a:txBody>
                    <a:bodyPr/>
                    <a:lstStyle/>
                    <a:p>
                      <a:pPr algn="ctr" fontAlgn="b"/>
                      <a:r>
                        <a:rPr lang="es-MX" sz="1800" b="1" u="none" strike="noStrike">
                          <a:solidFill>
                            <a:srgbClr val="C00000"/>
                          </a:solidFill>
                        </a:rPr>
                        <a:t>R</a:t>
                      </a:r>
                      <a:endParaRPr lang="es-MX" sz="1800" b="1" i="0" u="none" strike="noStrike">
                        <a:solidFill>
                          <a:srgbClr val="C00000"/>
                        </a:solidFill>
                        <a:latin typeface="Calibri"/>
                      </a:endParaRPr>
                    </a:p>
                  </a:txBody>
                  <a:tcPr marL="9525" marR="9525" marT="9525" marB="0" anchor="b"/>
                </a:tc>
              </a:tr>
              <a:tr h="267866">
                <a:tc>
                  <a:txBody>
                    <a:bodyPr/>
                    <a:lstStyle/>
                    <a:p>
                      <a:pPr algn="ctr" fontAlgn="b"/>
                      <a:r>
                        <a:rPr lang="es-MX" sz="1800" b="1" u="none" strike="noStrike" dirty="0">
                          <a:solidFill>
                            <a:srgbClr val="C00000"/>
                          </a:solidFill>
                        </a:rPr>
                        <a:t>U</a:t>
                      </a:r>
                      <a:endParaRPr lang="es-MX" sz="1800" b="1" i="0" u="none" strike="noStrike" dirty="0">
                        <a:solidFill>
                          <a:srgbClr val="C00000"/>
                        </a:solidFill>
                        <a:latin typeface="Calibri"/>
                      </a:endParaRPr>
                    </a:p>
                  </a:txBody>
                  <a:tcPr marL="9525" marR="9525" marT="9525" marB="0" anchor="b"/>
                </a:tc>
              </a:tr>
              <a:tr h="267866">
                <a:tc>
                  <a:txBody>
                    <a:bodyPr/>
                    <a:lstStyle/>
                    <a:p>
                      <a:pPr algn="ctr" fontAlgn="b"/>
                      <a:r>
                        <a:rPr lang="es-MX" sz="1800" b="1" u="none" strike="noStrike" dirty="0">
                          <a:solidFill>
                            <a:srgbClr val="C00000"/>
                          </a:solidFill>
                        </a:rPr>
                        <a:t>C</a:t>
                      </a:r>
                      <a:endParaRPr lang="es-MX" sz="1800" b="1" i="0" u="none" strike="noStrike" dirty="0">
                        <a:solidFill>
                          <a:srgbClr val="C00000"/>
                        </a:solidFill>
                        <a:latin typeface="Calibri"/>
                      </a:endParaRPr>
                    </a:p>
                  </a:txBody>
                  <a:tcPr marL="9525" marR="9525" marT="9525" marB="0" anchor="b"/>
                </a:tc>
              </a:tr>
              <a:tr h="267866">
                <a:tc>
                  <a:txBody>
                    <a:bodyPr/>
                    <a:lstStyle/>
                    <a:p>
                      <a:pPr algn="ctr" fontAlgn="b"/>
                      <a:r>
                        <a:rPr lang="es-MX" sz="1800" b="1" u="none" strike="noStrike">
                          <a:solidFill>
                            <a:srgbClr val="C00000"/>
                          </a:solidFill>
                        </a:rPr>
                        <a:t>T</a:t>
                      </a:r>
                      <a:endParaRPr lang="es-MX" sz="1800" b="1" i="0" u="none" strike="noStrike">
                        <a:solidFill>
                          <a:srgbClr val="C00000"/>
                        </a:solidFill>
                        <a:latin typeface="Calibri"/>
                      </a:endParaRPr>
                    </a:p>
                  </a:txBody>
                  <a:tcPr marL="9525" marR="9525" marT="9525" marB="0" anchor="b"/>
                </a:tc>
              </a:tr>
              <a:tr h="267866">
                <a:tc>
                  <a:txBody>
                    <a:bodyPr/>
                    <a:lstStyle/>
                    <a:p>
                      <a:pPr algn="ctr" fontAlgn="b"/>
                      <a:r>
                        <a:rPr lang="es-MX" sz="1800" b="1" u="none" strike="noStrike" dirty="0">
                          <a:solidFill>
                            <a:srgbClr val="C00000"/>
                          </a:solidFill>
                        </a:rPr>
                        <a:t>U</a:t>
                      </a:r>
                      <a:endParaRPr lang="es-MX" sz="1800" b="1" i="0" u="none" strike="noStrike" dirty="0">
                        <a:solidFill>
                          <a:srgbClr val="C00000"/>
                        </a:solidFill>
                        <a:latin typeface="Calibri"/>
                      </a:endParaRPr>
                    </a:p>
                  </a:txBody>
                  <a:tcPr marL="9525" marR="9525" marT="9525" marB="0" anchor="b"/>
                </a:tc>
              </a:tr>
              <a:tr h="267866">
                <a:tc>
                  <a:txBody>
                    <a:bodyPr/>
                    <a:lstStyle/>
                    <a:p>
                      <a:pPr algn="ctr" fontAlgn="b"/>
                      <a:r>
                        <a:rPr lang="es-MX" sz="1800" b="1" u="none" strike="noStrike">
                          <a:solidFill>
                            <a:srgbClr val="C00000"/>
                          </a:solidFill>
                        </a:rPr>
                        <a:t>R</a:t>
                      </a:r>
                      <a:endParaRPr lang="es-MX" sz="1800" b="1" i="0" u="none" strike="noStrike">
                        <a:solidFill>
                          <a:srgbClr val="C00000"/>
                        </a:solidFill>
                        <a:latin typeface="Calibri"/>
                      </a:endParaRPr>
                    </a:p>
                  </a:txBody>
                  <a:tcPr marL="9525" marR="9525" marT="9525" marB="0" anchor="b"/>
                </a:tc>
              </a:tr>
              <a:tr h="267866">
                <a:tc>
                  <a:txBody>
                    <a:bodyPr/>
                    <a:lstStyle/>
                    <a:p>
                      <a:pPr algn="ctr" fontAlgn="b"/>
                      <a:r>
                        <a:rPr lang="es-MX" sz="1800" b="1" u="none" strike="noStrike">
                          <a:solidFill>
                            <a:srgbClr val="C00000"/>
                          </a:solidFill>
                        </a:rPr>
                        <a:t>A</a:t>
                      </a:r>
                      <a:endParaRPr lang="es-MX" sz="1800" b="1" i="0" u="none" strike="noStrike">
                        <a:solidFill>
                          <a:srgbClr val="C00000"/>
                        </a:solidFill>
                        <a:latin typeface="Calibri"/>
                      </a:endParaRPr>
                    </a:p>
                  </a:txBody>
                  <a:tcPr marL="9525" marR="9525" marT="9525" marB="0" anchor="b"/>
                </a:tc>
              </a:tr>
              <a:tr h="267866">
                <a:tc>
                  <a:txBody>
                    <a:bodyPr/>
                    <a:lstStyle/>
                    <a:p>
                      <a:pPr algn="ctr" fontAlgn="b"/>
                      <a:endParaRPr lang="es-MX" sz="1800" b="1" i="0" u="none" strike="noStrike">
                        <a:solidFill>
                          <a:srgbClr val="C00000"/>
                        </a:solidFill>
                        <a:latin typeface="Calibri"/>
                      </a:endParaRPr>
                    </a:p>
                  </a:txBody>
                  <a:tcPr marL="9525" marR="9525" marT="9525" marB="0" anchor="b"/>
                </a:tc>
              </a:tr>
              <a:tr h="267866">
                <a:tc>
                  <a:txBody>
                    <a:bodyPr/>
                    <a:lstStyle/>
                    <a:p>
                      <a:pPr algn="ctr" fontAlgn="b"/>
                      <a:r>
                        <a:rPr lang="es-MX" sz="1800" b="1" u="none" strike="noStrike">
                          <a:solidFill>
                            <a:srgbClr val="C00000"/>
                          </a:solidFill>
                        </a:rPr>
                        <a:t>D</a:t>
                      </a:r>
                      <a:endParaRPr lang="es-MX" sz="1800" b="1" i="0" u="none" strike="noStrike">
                        <a:solidFill>
                          <a:srgbClr val="C00000"/>
                        </a:solidFill>
                        <a:latin typeface="Calibri"/>
                      </a:endParaRPr>
                    </a:p>
                  </a:txBody>
                  <a:tcPr marL="9525" marR="9525" marT="9525" marB="0" anchor="b"/>
                </a:tc>
              </a:tr>
              <a:tr h="267866">
                <a:tc>
                  <a:txBody>
                    <a:bodyPr/>
                    <a:lstStyle/>
                    <a:p>
                      <a:pPr algn="ctr" fontAlgn="b"/>
                      <a:r>
                        <a:rPr lang="es-MX" sz="1800" b="1" u="none" strike="noStrike">
                          <a:solidFill>
                            <a:srgbClr val="C00000"/>
                          </a:solidFill>
                        </a:rPr>
                        <a:t>E</a:t>
                      </a:r>
                      <a:endParaRPr lang="es-MX" sz="1800" b="1" i="0" u="none" strike="noStrike">
                        <a:solidFill>
                          <a:srgbClr val="C00000"/>
                        </a:solidFill>
                        <a:latin typeface="Calibri"/>
                      </a:endParaRPr>
                    </a:p>
                  </a:txBody>
                  <a:tcPr marL="9525" marR="9525" marT="9525" marB="0" anchor="b"/>
                </a:tc>
              </a:tr>
              <a:tr h="267866">
                <a:tc>
                  <a:txBody>
                    <a:bodyPr/>
                    <a:lstStyle/>
                    <a:p>
                      <a:pPr algn="ctr" fontAlgn="b"/>
                      <a:r>
                        <a:rPr lang="es-MX" sz="1800" b="1" u="none" strike="noStrike">
                          <a:solidFill>
                            <a:srgbClr val="C00000"/>
                          </a:solidFill>
                        </a:rPr>
                        <a:t>L</a:t>
                      </a:r>
                      <a:endParaRPr lang="es-MX" sz="1800" b="1" i="0" u="none" strike="noStrike">
                        <a:solidFill>
                          <a:srgbClr val="C00000"/>
                        </a:solidFill>
                        <a:latin typeface="Calibri"/>
                      </a:endParaRPr>
                    </a:p>
                  </a:txBody>
                  <a:tcPr marL="9525" marR="9525" marT="9525" marB="0" anchor="b"/>
                </a:tc>
              </a:tr>
              <a:tr h="267866">
                <a:tc>
                  <a:txBody>
                    <a:bodyPr/>
                    <a:lstStyle/>
                    <a:p>
                      <a:pPr algn="ctr" fontAlgn="b"/>
                      <a:endParaRPr lang="es-MX" sz="1800" b="1" i="0" u="none" strike="noStrike">
                        <a:solidFill>
                          <a:srgbClr val="C00000"/>
                        </a:solidFill>
                        <a:latin typeface="Calibri"/>
                      </a:endParaRPr>
                    </a:p>
                  </a:txBody>
                  <a:tcPr marL="9525" marR="9525" marT="9525" marB="0" anchor="b"/>
                </a:tc>
              </a:tr>
              <a:tr h="267866">
                <a:tc>
                  <a:txBody>
                    <a:bodyPr/>
                    <a:lstStyle/>
                    <a:p>
                      <a:pPr algn="ctr" fontAlgn="b"/>
                      <a:r>
                        <a:rPr lang="es-MX" sz="1800" b="1" u="none" strike="noStrike">
                          <a:solidFill>
                            <a:srgbClr val="C00000"/>
                          </a:solidFill>
                        </a:rPr>
                        <a:t>P</a:t>
                      </a:r>
                      <a:endParaRPr lang="es-MX" sz="1800" b="1" i="0" u="none" strike="noStrike">
                        <a:solidFill>
                          <a:srgbClr val="C00000"/>
                        </a:solidFill>
                        <a:latin typeface="Calibri"/>
                      </a:endParaRPr>
                    </a:p>
                  </a:txBody>
                  <a:tcPr marL="9525" marR="9525" marT="9525" marB="0" anchor="b"/>
                </a:tc>
              </a:tr>
              <a:tr h="267866">
                <a:tc>
                  <a:txBody>
                    <a:bodyPr/>
                    <a:lstStyle/>
                    <a:p>
                      <a:pPr algn="ctr" fontAlgn="b"/>
                      <a:r>
                        <a:rPr lang="es-MX" sz="1800" b="1" u="none" strike="noStrike">
                          <a:solidFill>
                            <a:srgbClr val="C00000"/>
                          </a:solidFill>
                        </a:rPr>
                        <a:t>M</a:t>
                      </a:r>
                      <a:endParaRPr lang="es-MX" sz="1800" b="1" i="0" u="none" strike="noStrike">
                        <a:solidFill>
                          <a:srgbClr val="C00000"/>
                        </a:solidFill>
                        <a:latin typeface="Calibri"/>
                      </a:endParaRPr>
                    </a:p>
                  </a:txBody>
                  <a:tcPr marL="9525" marR="9525" marT="9525" marB="0" anchor="b"/>
                </a:tc>
              </a:tr>
              <a:tr h="267866">
                <a:tc>
                  <a:txBody>
                    <a:bodyPr/>
                    <a:lstStyle/>
                    <a:p>
                      <a:pPr algn="ctr" fontAlgn="b"/>
                      <a:r>
                        <a:rPr lang="es-MX" sz="1800" b="1" u="none" strike="noStrike" dirty="0">
                          <a:solidFill>
                            <a:srgbClr val="C00000"/>
                          </a:solidFill>
                        </a:rPr>
                        <a:t>D</a:t>
                      </a:r>
                      <a:endParaRPr lang="es-MX" sz="1800" b="1" i="0" u="none" strike="noStrike" dirty="0">
                        <a:solidFill>
                          <a:srgbClr val="C00000"/>
                        </a:solidFill>
                        <a:latin typeface="Calibri"/>
                      </a:endParaRPr>
                    </a:p>
                  </a:txBody>
                  <a:tcPr marL="9525" marR="9525" marT="9525" marB="0" anchor="b"/>
                </a:tc>
              </a:tr>
            </a:tbl>
          </a:graphicData>
        </a:graphic>
      </p:graphicFrame>
      <p:sp>
        <p:nvSpPr>
          <p:cNvPr id="43" name="42 CuadroTexto"/>
          <p:cNvSpPr txBox="1"/>
          <p:nvPr/>
        </p:nvSpPr>
        <p:spPr>
          <a:xfrm>
            <a:off x="1338925" y="847625"/>
            <a:ext cx="1808019" cy="276999"/>
          </a:xfrm>
          <a:prstGeom prst="rect">
            <a:avLst/>
          </a:prstGeom>
          <a:noFill/>
        </p:spPr>
        <p:txBody>
          <a:bodyPr wrap="square" rtlCol="0">
            <a:spAutoFit/>
          </a:bodyPr>
          <a:lstStyle/>
          <a:p>
            <a:r>
              <a:rPr lang="es-MX" sz="1200" b="1" dirty="0" smtClean="0"/>
              <a:t>1.-PRESENTACIÓN</a:t>
            </a:r>
            <a:endParaRPr lang="es-MX" sz="1200" b="1" dirty="0"/>
          </a:p>
        </p:txBody>
      </p:sp>
      <p:sp>
        <p:nvSpPr>
          <p:cNvPr id="44" name="43 CuadroTexto"/>
          <p:cNvSpPr txBox="1"/>
          <p:nvPr/>
        </p:nvSpPr>
        <p:spPr>
          <a:xfrm>
            <a:off x="1360700" y="1187759"/>
            <a:ext cx="1809994" cy="276999"/>
          </a:xfrm>
          <a:prstGeom prst="rect">
            <a:avLst/>
          </a:prstGeom>
          <a:noFill/>
        </p:spPr>
        <p:txBody>
          <a:bodyPr wrap="square" rtlCol="0">
            <a:spAutoFit/>
          </a:bodyPr>
          <a:lstStyle/>
          <a:p>
            <a:r>
              <a:rPr lang="es-MX" sz="1200" b="1" dirty="0" smtClean="0"/>
              <a:t>2.-MARCO LEGAL</a:t>
            </a:r>
            <a:endParaRPr lang="es-MX" sz="1200" b="1" dirty="0"/>
          </a:p>
        </p:txBody>
      </p:sp>
      <p:sp>
        <p:nvSpPr>
          <p:cNvPr id="45" name="44 CuadroTexto"/>
          <p:cNvSpPr txBox="1"/>
          <p:nvPr/>
        </p:nvSpPr>
        <p:spPr>
          <a:xfrm>
            <a:off x="1360700" y="3081204"/>
            <a:ext cx="1998048" cy="461665"/>
          </a:xfrm>
          <a:prstGeom prst="rect">
            <a:avLst/>
          </a:prstGeom>
          <a:noFill/>
        </p:spPr>
        <p:txBody>
          <a:bodyPr wrap="square" rtlCol="0">
            <a:spAutoFit/>
          </a:bodyPr>
          <a:lstStyle/>
          <a:p>
            <a:r>
              <a:rPr lang="es-MX" sz="1200" b="1" dirty="0" smtClean="0"/>
              <a:t>6.-PILAR 2: MUNICIPIO PROGRESISTA</a:t>
            </a:r>
            <a:endParaRPr lang="es-MX" sz="1200" b="1" dirty="0"/>
          </a:p>
        </p:txBody>
      </p:sp>
      <p:sp>
        <p:nvSpPr>
          <p:cNvPr id="46" name="45 CuadroTexto"/>
          <p:cNvSpPr txBox="1"/>
          <p:nvPr/>
        </p:nvSpPr>
        <p:spPr>
          <a:xfrm>
            <a:off x="1370600" y="1543491"/>
            <a:ext cx="1776344" cy="646331"/>
          </a:xfrm>
          <a:prstGeom prst="rect">
            <a:avLst/>
          </a:prstGeom>
          <a:noFill/>
        </p:spPr>
        <p:txBody>
          <a:bodyPr wrap="square" rtlCol="0">
            <a:spAutoFit/>
          </a:bodyPr>
          <a:lstStyle/>
          <a:p>
            <a:r>
              <a:rPr lang="es-MX" sz="1200" b="1" dirty="0" smtClean="0"/>
              <a:t>3.-PARTICIPACIÓN DEMOCRÁTICA EN EL PDM</a:t>
            </a:r>
            <a:endParaRPr lang="es-MX" sz="1200" b="1" dirty="0"/>
          </a:p>
        </p:txBody>
      </p:sp>
      <p:sp>
        <p:nvSpPr>
          <p:cNvPr id="47" name="46 CuadroTexto"/>
          <p:cNvSpPr txBox="1"/>
          <p:nvPr/>
        </p:nvSpPr>
        <p:spPr>
          <a:xfrm>
            <a:off x="1398300" y="2185324"/>
            <a:ext cx="1778319" cy="461665"/>
          </a:xfrm>
          <a:prstGeom prst="rect">
            <a:avLst/>
          </a:prstGeom>
          <a:noFill/>
        </p:spPr>
        <p:txBody>
          <a:bodyPr wrap="square" rtlCol="0">
            <a:spAutoFit/>
          </a:bodyPr>
          <a:lstStyle/>
          <a:p>
            <a:r>
              <a:rPr lang="es-MX" sz="1200" b="1" dirty="0" smtClean="0"/>
              <a:t>4.-MISIÓN, VISIÓN Y PROSPECTIVA</a:t>
            </a:r>
            <a:endParaRPr lang="es-MX" sz="1200" b="1" dirty="0"/>
          </a:p>
        </p:txBody>
      </p:sp>
      <p:sp>
        <p:nvSpPr>
          <p:cNvPr id="48" name="47 CuadroTexto"/>
          <p:cNvSpPr txBox="1"/>
          <p:nvPr/>
        </p:nvSpPr>
        <p:spPr>
          <a:xfrm>
            <a:off x="1366649" y="2672947"/>
            <a:ext cx="2039599" cy="461665"/>
          </a:xfrm>
          <a:prstGeom prst="rect">
            <a:avLst/>
          </a:prstGeom>
          <a:noFill/>
        </p:spPr>
        <p:txBody>
          <a:bodyPr wrap="square" rtlCol="0">
            <a:spAutoFit/>
          </a:bodyPr>
          <a:lstStyle/>
          <a:p>
            <a:r>
              <a:rPr lang="es-MX" sz="1200" b="1" dirty="0" smtClean="0"/>
              <a:t>5.-PILAR 1: GOBIERNO SOLIDARIO</a:t>
            </a:r>
            <a:endParaRPr lang="es-MX" sz="1200" b="1" dirty="0"/>
          </a:p>
        </p:txBody>
      </p:sp>
      <p:sp>
        <p:nvSpPr>
          <p:cNvPr id="49" name="48 Abrir llave"/>
          <p:cNvSpPr/>
          <p:nvPr/>
        </p:nvSpPr>
        <p:spPr>
          <a:xfrm>
            <a:off x="3181060" y="794232"/>
            <a:ext cx="164304" cy="423975"/>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50" name="49 CuadroTexto"/>
          <p:cNvSpPr txBox="1"/>
          <p:nvPr/>
        </p:nvSpPr>
        <p:spPr>
          <a:xfrm>
            <a:off x="3396323" y="748325"/>
            <a:ext cx="2731325" cy="261610"/>
          </a:xfrm>
          <a:prstGeom prst="rect">
            <a:avLst/>
          </a:prstGeom>
          <a:noFill/>
        </p:spPr>
        <p:txBody>
          <a:bodyPr wrap="square" rtlCol="0">
            <a:spAutoFit/>
          </a:bodyPr>
          <a:lstStyle/>
          <a:p>
            <a:pPr>
              <a:buFont typeface="Arial" pitchFamily="34" charset="0"/>
              <a:buChar char="•"/>
            </a:pPr>
            <a:r>
              <a:rPr lang="es-MX" sz="1100" b="1" dirty="0" smtClean="0">
                <a:solidFill>
                  <a:srgbClr val="C00000"/>
                </a:solidFill>
              </a:rPr>
              <a:t>Objetivo general y contenido del PMD</a:t>
            </a:r>
            <a:endParaRPr lang="es-MX" sz="1100" b="1" dirty="0">
              <a:solidFill>
                <a:srgbClr val="C00000"/>
              </a:solidFill>
            </a:endParaRPr>
          </a:p>
        </p:txBody>
      </p:sp>
      <p:sp>
        <p:nvSpPr>
          <p:cNvPr id="51" name="50 CuadroTexto"/>
          <p:cNvSpPr txBox="1"/>
          <p:nvPr/>
        </p:nvSpPr>
        <p:spPr>
          <a:xfrm>
            <a:off x="3394348" y="956597"/>
            <a:ext cx="1710047" cy="261610"/>
          </a:xfrm>
          <a:prstGeom prst="rect">
            <a:avLst/>
          </a:prstGeom>
          <a:noFill/>
        </p:spPr>
        <p:txBody>
          <a:bodyPr wrap="square" rtlCol="0">
            <a:spAutoFit/>
          </a:bodyPr>
          <a:lstStyle/>
          <a:p>
            <a:pPr>
              <a:buFont typeface="Arial" pitchFamily="34" charset="0"/>
              <a:buChar char="•"/>
            </a:pPr>
            <a:r>
              <a:rPr lang="es-MX" sz="1100" b="1" dirty="0" smtClean="0">
                <a:solidFill>
                  <a:srgbClr val="C00000"/>
                </a:solidFill>
              </a:rPr>
              <a:t>Compromiso político</a:t>
            </a:r>
            <a:endParaRPr lang="es-MX" sz="1100" b="1" dirty="0">
              <a:solidFill>
                <a:srgbClr val="C00000"/>
              </a:solidFill>
            </a:endParaRPr>
          </a:p>
        </p:txBody>
      </p:sp>
      <p:sp>
        <p:nvSpPr>
          <p:cNvPr id="52" name="51 Abrir llave"/>
          <p:cNvSpPr/>
          <p:nvPr/>
        </p:nvSpPr>
        <p:spPr>
          <a:xfrm>
            <a:off x="3218193" y="2699060"/>
            <a:ext cx="206581" cy="123881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53" name="52 Abrir llave"/>
          <p:cNvSpPr/>
          <p:nvPr/>
        </p:nvSpPr>
        <p:spPr>
          <a:xfrm>
            <a:off x="3237993" y="4014648"/>
            <a:ext cx="158354" cy="88706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54" name="53 CuadroTexto"/>
          <p:cNvSpPr txBox="1"/>
          <p:nvPr/>
        </p:nvSpPr>
        <p:spPr>
          <a:xfrm>
            <a:off x="3396347" y="2761455"/>
            <a:ext cx="3752597" cy="1107996"/>
          </a:xfrm>
          <a:prstGeom prst="rect">
            <a:avLst/>
          </a:prstGeom>
          <a:noFill/>
        </p:spPr>
        <p:txBody>
          <a:bodyPr wrap="square" rtlCol="0">
            <a:spAutoFit/>
          </a:bodyPr>
          <a:lstStyle/>
          <a:p>
            <a:pPr>
              <a:buFont typeface="Arial" pitchFamily="34" charset="0"/>
              <a:buChar char="•"/>
            </a:pPr>
            <a:r>
              <a:rPr lang="es-MX" sz="1100" b="1" dirty="0" smtClean="0">
                <a:solidFill>
                  <a:srgbClr val="C00000"/>
                </a:solidFill>
              </a:rPr>
              <a:t>Diagnóstico</a:t>
            </a:r>
          </a:p>
          <a:p>
            <a:pPr>
              <a:buFont typeface="Arial" pitchFamily="34" charset="0"/>
              <a:buChar char="•"/>
            </a:pPr>
            <a:r>
              <a:rPr lang="es-MX" sz="1100" b="1" dirty="0" smtClean="0">
                <a:solidFill>
                  <a:srgbClr val="C00000"/>
                </a:solidFill>
              </a:rPr>
              <a:t>Instrumentos de acción</a:t>
            </a:r>
          </a:p>
          <a:p>
            <a:pPr>
              <a:buFont typeface="Arial" pitchFamily="34" charset="0"/>
              <a:buChar char="•"/>
            </a:pPr>
            <a:r>
              <a:rPr lang="es-MX" sz="1100" b="1" dirty="0" smtClean="0">
                <a:solidFill>
                  <a:srgbClr val="C00000"/>
                </a:solidFill>
              </a:rPr>
              <a:t>Objetivos y estrategias</a:t>
            </a:r>
          </a:p>
          <a:p>
            <a:pPr>
              <a:buFont typeface="Arial" pitchFamily="34" charset="0"/>
              <a:buChar char="•"/>
            </a:pPr>
            <a:r>
              <a:rPr lang="es-MX" sz="1100" b="1" dirty="0" smtClean="0">
                <a:solidFill>
                  <a:srgbClr val="C00000"/>
                </a:solidFill>
              </a:rPr>
              <a:t>Indicadores estratégicos</a:t>
            </a:r>
          </a:p>
          <a:p>
            <a:pPr>
              <a:buFont typeface="Arial" pitchFamily="34" charset="0"/>
              <a:buChar char="•"/>
            </a:pPr>
            <a:r>
              <a:rPr lang="es-MX" sz="1100" b="1" dirty="0" smtClean="0">
                <a:solidFill>
                  <a:srgbClr val="C00000"/>
                </a:solidFill>
              </a:rPr>
              <a:t>Líneas de acción </a:t>
            </a:r>
          </a:p>
          <a:p>
            <a:pPr>
              <a:buFont typeface="Arial" pitchFamily="34" charset="0"/>
              <a:buChar char="•"/>
            </a:pPr>
            <a:r>
              <a:rPr lang="es-MX" sz="1100" b="1" dirty="0" smtClean="0">
                <a:solidFill>
                  <a:srgbClr val="C00000"/>
                </a:solidFill>
              </a:rPr>
              <a:t>Vinculación con el Sistema de Planeación Estatal</a:t>
            </a:r>
            <a:endParaRPr lang="es-MX" sz="1100" b="1" dirty="0">
              <a:solidFill>
                <a:srgbClr val="C00000"/>
              </a:solidFill>
            </a:endParaRPr>
          </a:p>
        </p:txBody>
      </p:sp>
      <p:sp>
        <p:nvSpPr>
          <p:cNvPr id="55" name="54 CuadroTexto"/>
          <p:cNvSpPr txBox="1"/>
          <p:nvPr/>
        </p:nvSpPr>
        <p:spPr>
          <a:xfrm>
            <a:off x="6926284" y="4095184"/>
            <a:ext cx="2110841" cy="938719"/>
          </a:xfrm>
          <a:prstGeom prst="rect">
            <a:avLst/>
          </a:prstGeom>
          <a:noFill/>
        </p:spPr>
        <p:txBody>
          <a:bodyPr wrap="square" rtlCol="0">
            <a:spAutoFit/>
          </a:bodyPr>
          <a:lstStyle/>
          <a:p>
            <a:pPr>
              <a:buFont typeface="Arial" pitchFamily="34" charset="0"/>
              <a:buChar char="•"/>
            </a:pPr>
            <a:r>
              <a:rPr lang="es-MX" sz="1100" b="1" dirty="0" smtClean="0">
                <a:solidFill>
                  <a:srgbClr val="660066"/>
                </a:solidFill>
              </a:rPr>
              <a:t>Objetivos y estrategias</a:t>
            </a:r>
          </a:p>
          <a:p>
            <a:pPr>
              <a:buFont typeface="Arial" pitchFamily="34" charset="0"/>
              <a:buChar char="•"/>
            </a:pPr>
            <a:r>
              <a:rPr lang="es-MX" sz="1100" b="1" dirty="0" smtClean="0">
                <a:solidFill>
                  <a:srgbClr val="660066"/>
                </a:solidFill>
              </a:rPr>
              <a:t>Indicadores estratégicos</a:t>
            </a:r>
          </a:p>
          <a:p>
            <a:pPr>
              <a:buFont typeface="Arial" pitchFamily="34" charset="0"/>
              <a:buChar char="•"/>
            </a:pPr>
            <a:r>
              <a:rPr lang="es-MX" sz="1100" b="1" dirty="0" smtClean="0">
                <a:solidFill>
                  <a:srgbClr val="660066"/>
                </a:solidFill>
              </a:rPr>
              <a:t>Líneas de acción </a:t>
            </a:r>
          </a:p>
          <a:p>
            <a:pPr>
              <a:buFont typeface="Arial" pitchFamily="34" charset="0"/>
              <a:buChar char="•"/>
            </a:pPr>
            <a:r>
              <a:rPr lang="es-MX" sz="1100" b="1" dirty="0" smtClean="0">
                <a:solidFill>
                  <a:srgbClr val="660066"/>
                </a:solidFill>
              </a:rPr>
              <a:t>Vinculación con el Sistema de Planeación Estatal</a:t>
            </a:r>
            <a:endParaRPr lang="es-MX" sz="1100" b="1" dirty="0">
              <a:solidFill>
                <a:srgbClr val="660066"/>
              </a:solidFill>
            </a:endParaRPr>
          </a:p>
        </p:txBody>
      </p:sp>
      <p:sp>
        <p:nvSpPr>
          <p:cNvPr id="56" name="55 CuadroTexto"/>
          <p:cNvSpPr txBox="1"/>
          <p:nvPr/>
        </p:nvSpPr>
        <p:spPr>
          <a:xfrm>
            <a:off x="3406247" y="4031842"/>
            <a:ext cx="3421057" cy="938719"/>
          </a:xfrm>
          <a:prstGeom prst="rect">
            <a:avLst/>
          </a:prstGeom>
          <a:noFill/>
        </p:spPr>
        <p:txBody>
          <a:bodyPr wrap="square" rtlCol="0">
            <a:spAutoFit/>
          </a:bodyPr>
          <a:lstStyle/>
          <a:p>
            <a:pPr>
              <a:buFont typeface="Arial" pitchFamily="34" charset="0"/>
              <a:buChar char="•"/>
            </a:pPr>
            <a:r>
              <a:rPr lang="es-MX" sz="1100" b="1" dirty="0" smtClean="0">
                <a:solidFill>
                  <a:srgbClr val="C00000"/>
                </a:solidFill>
              </a:rPr>
              <a:t>Impulso municipal: gobierno municipalista</a:t>
            </a:r>
          </a:p>
          <a:p>
            <a:pPr>
              <a:buFont typeface="Arial" pitchFamily="34" charset="0"/>
              <a:buChar char="•"/>
            </a:pPr>
            <a:r>
              <a:rPr lang="es-MX" sz="1100" b="1" dirty="0" smtClean="0">
                <a:solidFill>
                  <a:srgbClr val="C00000"/>
                </a:solidFill>
              </a:rPr>
              <a:t>Administración Pública eficiente: gobierno de resultados</a:t>
            </a:r>
          </a:p>
          <a:p>
            <a:pPr>
              <a:buFont typeface="Arial" pitchFamily="34" charset="0"/>
              <a:buChar char="•"/>
            </a:pPr>
            <a:r>
              <a:rPr lang="es-MX" sz="1100" b="1" dirty="0" smtClean="0">
                <a:solidFill>
                  <a:srgbClr val="C00000"/>
                </a:solidFill>
              </a:rPr>
              <a:t>Finanzas Públicas sanas: financiamiento para el desarrollo</a:t>
            </a:r>
            <a:endParaRPr lang="es-MX" sz="1100" b="1" dirty="0">
              <a:solidFill>
                <a:srgbClr val="C00000"/>
              </a:solidFill>
            </a:endParaRPr>
          </a:p>
        </p:txBody>
      </p:sp>
      <p:sp>
        <p:nvSpPr>
          <p:cNvPr id="57" name="56 Abrir llave"/>
          <p:cNvSpPr/>
          <p:nvPr/>
        </p:nvSpPr>
        <p:spPr>
          <a:xfrm>
            <a:off x="6720430" y="3951520"/>
            <a:ext cx="205854" cy="1086935"/>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58" name="57 Abrir llave"/>
          <p:cNvSpPr/>
          <p:nvPr/>
        </p:nvSpPr>
        <p:spPr>
          <a:xfrm>
            <a:off x="961901" y="847626"/>
            <a:ext cx="404748" cy="4927704"/>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59" name="58 Abrir llave"/>
          <p:cNvSpPr/>
          <p:nvPr/>
        </p:nvSpPr>
        <p:spPr>
          <a:xfrm>
            <a:off x="3177250" y="2167811"/>
            <a:ext cx="249738" cy="42925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60" name="59 CuadroTexto"/>
          <p:cNvSpPr txBox="1"/>
          <p:nvPr/>
        </p:nvSpPr>
        <p:spPr>
          <a:xfrm>
            <a:off x="3358748" y="2212620"/>
            <a:ext cx="2699650" cy="261610"/>
          </a:xfrm>
          <a:prstGeom prst="rect">
            <a:avLst/>
          </a:prstGeom>
          <a:noFill/>
        </p:spPr>
        <p:txBody>
          <a:bodyPr wrap="square" rtlCol="0">
            <a:spAutoFit/>
          </a:bodyPr>
          <a:lstStyle/>
          <a:p>
            <a:pPr>
              <a:buFont typeface="Arial" pitchFamily="34" charset="0"/>
              <a:buChar char="•"/>
            </a:pPr>
            <a:r>
              <a:rPr lang="es-MX" sz="1100" b="1" dirty="0" smtClean="0">
                <a:solidFill>
                  <a:srgbClr val="C00000"/>
                </a:solidFill>
              </a:rPr>
              <a:t>Principios fundamentales</a:t>
            </a:r>
            <a:endParaRPr lang="es-MX" sz="1100" b="1" dirty="0">
              <a:solidFill>
                <a:srgbClr val="C00000"/>
              </a:solidFill>
            </a:endParaRPr>
          </a:p>
        </p:txBody>
      </p:sp>
      <p:sp>
        <p:nvSpPr>
          <p:cNvPr id="61" name="60 CuadroTexto"/>
          <p:cNvSpPr txBox="1"/>
          <p:nvPr/>
        </p:nvSpPr>
        <p:spPr>
          <a:xfrm>
            <a:off x="1360063" y="3488277"/>
            <a:ext cx="2009424" cy="461665"/>
          </a:xfrm>
          <a:prstGeom prst="rect">
            <a:avLst/>
          </a:prstGeom>
          <a:noFill/>
        </p:spPr>
        <p:txBody>
          <a:bodyPr wrap="square" rtlCol="0">
            <a:spAutoFit/>
          </a:bodyPr>
          <a:lstStyle/>
          <a:p>
            <a:r>
              <a:rPr lang="es-MX" sz="1200" b="1" dirty="0" smtClean="0"/>
              <a:t>7.-PILAR 3: SOCIEDAD PROTEGIDA</a:t>
            </a:r>
            <a:endParaRPr lang="es-MX" sz="1200" b="1" dirty="0"/>
          </a:p>
        </p:txBody>
      </p:sp>
      <p:sp>
        <p:nvSpPr>
          <p:cNvPr id="62" name="61 CuadroTexto"/>
          <p:cNvSpPr txBox="1"/>
          <p:nvPr/>
        </p:nvSpPr>
        <p:spPr>
          <a:xfrm>
            <a:off x="1334641" y="4184127"/>
            <a:ext cx="1774369" cy="461665"/>
          </a:xfrm>
          <a:prstGeom prst="rect">
            <a:avLst/>
          </a:prstGeom>
          <a:noFill/>
        </p:spPr>
        <p:txBody>
          <a:bodyPr wrap="square" rtlCol="0">
            <a:spAutoFit/>
          </a:bodyPr>
          <a:lstStyle/>
          <a:p>
            <a:r>
              <a:rPr lang="es-MX" sz="1200" b="1" dirty="0" smtClean="0"/>
              <a:t>8.-EJES TRANSVERSALES</a:t>
            </a:r>
            <a:endParaRPr lang="es-MX" sz="1200" b="1" dirty="0"/>
          </a:p>
        </p:txBody>
      </p:sp>
      <p:sp>
        <p:nvSpPr>
          <p:cNvPr id="63" name="62 CuadroTexto"/>
          <p:cNvSpPr txBox="1"/>
          <p:nvPr/>
        </p:nvSpPr>
        <p:spPr>
          <a:xfrm>
            <a:off x="1334641" y="5086047"/>
            <a:ext cx="1774369" cy="830997"/>
          </a:xfrm>
          <a:prstGeom prst="rect">
            <a:avLst/>
          </a:prstGeom>
          <a:noFill/>
        </p:spPr>
        <p:txBody>
          <a:bodyPr wrap="square" rtlCol="0">
            <a:spAutoFit/>
          </a:bodyPr>
          <a:lstStyle/>
          <a:p>
            <a:r>
              <a:rPr lang="es-MX" sz="1200" b="1" dirty="0" smtClean="0"/>
              <a:t>9.-MECANISMOS PARA EL SEGUIMIENTO Y EVALUACIÓN</a:t>
            </a:r>
            <a:endParaRPr lang="es-MX" sz="1200" b="1" dirty="0"/>
          </a:p>
        </p:txBody>
      </p:sp>
      <p:sp>
        <p:nvSpPr>
          <p:cNvPr id="64" name="63 Abrir llave"/>
          <p:cNvSpPr/>
          <p:nvPr/>
        </p:nvSpPr>
        <p:spPr>
          <a:xfrm>
            <a:off x="3244873" y="5088377"/>
            <a:ext cx="166254" cy="78441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65" name="64 CuadroTexto"/>
          <p:cNvSpPr txBox="1"/>
          <p:nvPr/>
        </p:nvSpPr>
        <p:spPr>
          <a:xfrm>
            <a:off x="3369253" y="5058541"/>
            <a:ext cx="3663905" cy="769441"/>
          </a:xfrm>
          <a:prstGeom prst="rect">
            <a:avLst/>
          </a:prstGeom>
          <a:noFill/>
        </p:spPr>
        <p:txBody>
          <a:bodyPr wrap="square" rtlCol="0">
            <a:spAutoFit/>
          </a:bodyPr>
          <a:lstStyle/>
          <a:p>
            <a:pPr>
              <a:buFont typeface="Arial" pitchFamily="34" charset="0"/>
              <a:buChar char="•"/>
            </a:pPr>
            <a:r>
              <a:rPr lang="es-MX" sz="1100" b="1" dirty="0" smtClean="0">
                <a:solidFill>
                  <a:srgbClr val="C00000"/>
                </a:solidFill>
              </a:rPr>
              <a:t>Esquema para la integración del proceso de evaluación del Plan</a:t>
            </a:r>
          </a:p>
          <a:p>
            <a:pPr>
              <a:buFont typeface="Arial" pitchFamily="34" charset="0"/>
              <a:buChar char="•"/>
            </a:pPr>
            <a:r>
              <a:rPr lang="es-MX" sz="1100" b="1" dirty="0" smtClean="0">
                <a:solidFill>
                  <a:srgbClr val="C00000"/>
                </a:solidFill>
              </a:rPr>
              <a:t>Sistema municipal de información para la planeación y transparencia de la gestión pública</a:t>
            </a:r>
            <a:endParaRPr lang="es-MX" sz="1100" b="1" dirty="0">
              <a:solidFill>
                <a:srgbClr val="C00000"/>
              </a:solidFill>
            </a:endParaRPr>
          </a:p>
        </p:txBody>
      </p:sp>
    </p:spTree>
    <p:extLst>
      <p:ext uri="{BB962C8B-B14F-4D97-AF65-F5344CB8AC3E}">
        <p14:creationId xmlns:p14="http://schemas.microsoft.com/office/powerpoint/2010/main" val="3842021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13" name="5 Rectángulo"/>
          <p:cNvSpPr>
            <a:spLocks noChangeArrowheads="1"/>
          </p:cNvSpPr>
          <p:nvPr/>
        </p:nvSpPr>
        <p:spPr bwMode="auto">
          <a:xfrm>
            <a:off x="458193" y="750790"/>
            <a:ext cx="7977188" cy="467051"/>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Contenido y elaboración de diagnósticos</a:t>
            </a:r>
            <a:endParaRPr lang="es-MX" sz="2400" kern="1000" spc="-30" dirty="0">
              <a:solidFill>
                <a:srgbClr val="FF0000"/>
              </a:solidFill>
              <a:latin typeface="Arial"/>
              <a:ea typeface="Arial" charset="0"/>
              <a:cs typeface="Arial"/>
            </a:endParaRPr>
          </a:p>
        </p:txBody>
      </p:sp>
      <p:sp>
        <p:nvSpPr>
          <p:cNvPr id="16" name="5 Rectángulo"/>
          <p:cNvSpPr>
            <a:spLocks noChangeArrowheads="1"/>
          </p:cNvSpPr>
          <p:nvPr/>
        </p:nvSpPr>
        <p:spPr bwMode="auto">
          <a:xfrm>
            <a:off x="495986" y="828232"/>
            <a:ext cx="4021424" cy="6406882"/>
          </a:xfrm>
          <a:prstGeom prst="rect">
            <a:avLst/>
          </a:prstGeom>
          <a:noFill/>
          <a:ln w="9525">
            <a:noFill/>
            <a:miter lim="800000"/>
            <a:headEnd/>
            <a:tailEnd/>
          </a:ln>
        </p:spPr>
        <p:txBody>
          <a:bodyPr wrap="square" spcCol="288000">
            <a:spAutoFit/>
          </a:bodyPr>
          <a:lstStyle/>
          <a:p>
            <a:pPr marL="342900" indent="-342900" algn="just" eaLnBrk="0" fontAlgn="auto" hangingPunct="0">
              <a:lnSpc>
                <a:spcPct val="110000"/>
              </a:lnSpc>
              <a:spcBef>
                <a:spcPts val="1000"/>
              </a:spcBef>
              <a:spcAft>
                <a:spcPts val="0"/>
              </a:spcAft>
              <a:buClr>
                <a:srgbClr val="FF0000"/>
              </a:buClr>
              <a:buSzPct val="80000"/>
              <a:tabLst>
                <a:tab pos="355600" algn="l"/>
              </a:tabLst>
              <a:defRPr/>
            </a:pPr>
            <a:endParaRPr lang="es-ES_tradnl" sz="17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tabLst>
                <a:tab pos="355600" algn="l"/>
              </a:tabLst>
              <a:defRPr/>
            </a:pPr>
            <a:endParaRPr lang="es-ES_tradnl" sz="16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600" dirty="0" smtClean="0">
                <a:solidFill>
                  <a:schemeClr val="tx1">
                    <a:lumMod val="65000"/>
                    <a:lumOff val="35000"/>
                  </a:schemeClr>
                </a:solidFill>
                <a:latin typeface="Arial"/>
                <a:cs typeface="Arial"/>
              </a:rPr>
              <a:t>Pobreza, marginación, desigualdad y desarrollo humano</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600" dirty="0" smtClean="0">
                <a:solidFill>
                  <a:schemeClr val="tx1">
                    <a:lumMod val="65000"/>
                    <a:lumOff val="35000"/>
                  </a:schemeClr>
                </a:solidFill>
                <a:latin typeface="Arial"/>
                <a:cs typeface="Arial"/>
              </a:rPr>
              <a:t>Núcleo social y calidad de vida</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600" dirty="0" smtClean="0">
                <a:solidFill>
                  <a:schemeClr val="tx1">
                    <a:lumMod val="65000"/>
                    <a:lumOff val="35000"/>
                  </a:schemeClr>
                </a:solidFill>
                <a:latin typeface="Arial"/>
                <a:cs typeface="Arial"/>
              </a:rPr>
              <a:t>Atención focalizada hacia sectores sociales</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600" dirty="0" smtClean="0">
                <a:solidFill>
                  <a:schemeClr val="tx1">
                    <a:lumMod val="65000"/>
                    <a:lumOff val="35000"/>
                  </a:schemeClr>
                </a:solidFill>
                <a:latin typeface="Arial"/>
                <a:cs typeface="Arial"/>
              </a:rPr>
              <a:t>Educación </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600" dirty="0" smtClean="0">
                <a:solidFill>
                  <a:schemeClr val="tx1">
                    <a:lumMod val="65000"/>
                    <a:lumOff val="35000"/>
                  </a:schemeClr>
                </a:solidFill>
                <a:latin typeface="Arial"/>
                <a:cs typeface="Arial"/>
              </a:rPr>
              <a:t>Salud</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600" dirty="0" smtClean="0">
                <a:solidFill>
                  <a:schemeClr val="tx1">
                    <a:lumMod val="65000"/>
                    <a:lumOff val="35000"/>
                  </a:schemeClr>
                </a:solidFill>
                <a:latin typeface="Arial"/>
                <a:cs typeface="Arial"/>
              </a:rPr>
              <a:t>Vivienda digna y servicios básicos</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600" dirty="0" smtClean="0">
                <a:solidFill>
                  <a:schemeClr val="tx1">
                    <a:lumMod val="65000"/>
                    <a:lumOff val="35000"/>
                  </a:schemeClr>
                </a:solidFill>
                <a:latin typeface="Arial"/>
                <a:cs typeface="Arial"/>
              </a:rPr>
              <a:t>Cultura y recreación</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600" dirty="0" smtClean="0">
                <a:solidFill>
                  <a:schemeClr val="tx1">
                    <a:lumMod val="65000"/>
                    <a:lumOff val="35000"/>
                  </a:schemeClr>
                </a:solidFill>
                <a:latin typeface="Arial"/>
                <a:cs typeface="Arial"/>
              </a:rPr>
              <a:t>Deporte y cultura física</a:t>
            </a:r>
          </a:p>
          <a:p>
            <a:pPr marL="342900" indent="-342900" algn="just" eaLnBrk="0" fontAlgn="auto" hangingPunct="0">
              <a:lnSpc>
                <a:spcPct val="110000"/>
              </a:lnSpc>
              <a:spcBef>
                <a:spcPts val="1000"/>
              </a:spcBef>
              <a:spcAft>
                <a:spcPts val="0"/>
              </a:spcAft>
              <a:buClr>
                <a:srgbClr val="FF0000"/>
              </a:buClr>
              <a:buSzPct val="80000"/>
              <a:tabLst>
                <a:tab pos="355600" algn="l"/>
              </a:tabLst>
              <a:defRPr/>
            </a:pPr>
            <a:endParaRPr lang="es-ES_tradnl" sz="16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tabLst>
                <a:tab pos="355600" algn="l"/>
              </a:tabLst>
              <a:defRPr/>
            </a:pPr>
            <a:endParaRPr lang="es-ES_tradnl" sz="17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buFont typeface="Lucida Grande"/>
              <a:buChar char="❯"/>
              <a:tabLst>
                <a:tab pos="355600" algn="l"/>
              </a:tabLst>
              <a:defRPr/>
            </a:pPr>
            <a:endParaRPr lang="es-ES_tradnl" sz="1700" dirty="0" smtClean="0">
              <a:solidFill>
                <a:schemeClr val="tx1">
                  <a:lumMod val="65000"/>
                  <a:lumOff val="35000"/>
                </a:schemeClr>
              </a:solidFill>
              <a:latin typeface="Arial"/>
              <a:cs typeface="Arial"/>
            </a:endParaRPr>
          </a:p>
          <a:p>
            <a:pPr>
              <a:buNone/>
            </a:pPr>
            <a:endParaRPr lang="es-ES_tradnl" sz="1600" dirty="0" smtClean="0"/>
          </a:p>
          <a:p>
            <a:pPr marL="342900" indent="-342900" algn="just" eaLnBrk="0" fontAlgn="auto" hangingPunct="0">
              <a:lnSpc>
                <a:spcPct val="110000"/>
              </a:lnSpc>
              <a:spcBef>
                <a:spcPts val="1000"/>
              </a:spcBef>
              <a:spcAft>
                <a:spcPts val="0"/>
              </a:spcAft>
              <a:buClr>
                <a:srgbClr val="FF0000"/>
              </a:buClr>
              <a:buSzPct val="80000"/>
              <a:buFont typeface="Lucida Grande"/>
              <a:buChar char="❯"/>
              <a:tabLst>
                <a:tab pos="355600" algn="l"/>
              </a:tabLst>
              <a:defRPr/>
            </a:pPr>
            <a:endParaRPr lang="ro-RO" sz="1700" dirty="0">
              <a:solidFill>
                <a:schemeClr val="tx1">
                  <a:lumMod val="65000"/>
                  <a:lumOff val="35000"/>
                </a:schemeClr>
              </a:solidFill>
              <a:latin typeface="Arial"/>
              <a:cs typeface="Arial"/>
            </a:endParaRPr>
          </a:p>
        </p:txBody>
      </p:sp>
      <p:sp>
        <p:nvSpPr>
          <p:cNvPr id="18" name="17 CuadroTexto"/>
          <p:cNvSpPr txBox="1"/>
          <p:nvPr/>
        </p:nvSpPr>
        <p:spPr>
          <a:xfrm>
            <a:off x="4954134" y="1556408"/>
            <a:ext cx="1323833" cy="584775"/>
          </a:xfrm>
          <a:prstGeom prst="rect">
            <a:avLst/>
          </a:prstGeom>
          <a:noFill/>
        </p:spPr>
        <p:txBody>
          <a:bodyPr wrap="square" rtlCol="0">
            <a:spAutoFit/>
          </a:bodyPr>
          <a:lstStyle/>
          <a:p>
            <a:pPr>
              <a:buFont typeface="Arial" pitchFamily="34" charset="0"/>
              <a:buChar char="•"/>
            </a:pPr>
            <a:r>
              <a:rPr lang="es-ES_tradnl" sz="1600" dirty="0" smtClean="0">
                <a:solidFill>
                  <a:srgbClr val="606060"/>
                </a:solidFill>
              </a:rPr>
              <a:t>Pobreza</a:t>
            </a:r>
          </a:p>
          <a:p>
            <a:pPr>
              <a:buFont typeface="Arial" pitchFamily="34" charset="0"/>
              <a:buChar char="•"/>
            </a:pPr>
            <a:r>
              <a:rPr lang="es-ES_tradnl" sz="1600" dirty="0" smtClean="0">
                <a:solidFill>
                  <a:srgbClr val="606060"/>
                </a:solidFill>
              </a:rPr>
              <a:t>Marginación</a:t>
            </a:r>
          </a:p>
        </p:txBody>
      </p:sp>
      <p:sp>
        <p:nvSpPr>
          <p:cNvPr id="19" name="18 CuadroTexto"/>
          <p:cNvSpPr txBox="1"/>
          <p:nvPr/>
        </p:nvSpPr>
        <p:spPr>
          <a:xfrm>
            <a:off x="4967783" y="2470581"/>
            <a:ext cx="1651378" cy="830997"/>
          </a:xfrm>
          <a:prstGeom prst="rect">
            <a:avLst/>
          </a:prstGeom>
          <a:noFill/>
        </p:spPr>
        <p:txBody>
          <a:bodyPr wrap="square" rtlCol="0">
            <a:spAutoFit/>
          </a:bodyPr>
          <a:lstStyle/>
          <a:p>
            <a:pPr>
              <a:buFont typeface="Arial" pitchFamily="34" charset="0"/>
              <a:buChar char="•"/>
            </a:pPr>
            <a:r>
              <a:rPr lang="es-ES_tradnl" sz="1600" dirty="0" smtClean="0">
                <a:solidFill>
                  <a:srgbClr val="606060"/>
                </a:solidFill>
              </a:rPr>
              <a:t>Niños, jóvenes</a:t>
            </a:r>
          </a:p>
          <a:p>
            <a:pPr>
              <a:buFont typeface="Arial" pitchFamily="34" charset="0"/>
              <a:buChar char="•"/>
            </a:pPr>
            <a:r>
              <a:rPr lang="es-ES_tradnl" sz="1600" dirty="0" smtClean="0">
                <a:solidFill>
                  <a:srgbClr val="606060"/>
                </a:solidFill>
              </a:rPr>
              <a:t>Adultos mayores</a:t>
            </a:r>
          </a:p>
          <a:p>
            <a:pPr>
              <a:buFont typeface="Arial" pitchFamily="34" charset="0"/>
              <a:buChar char="•"/>
            </a:pPr>
            <a:r>
              <a:rPr lang="es-ES_tradnl" sz="1600" dirty="0" smtClean="0">
                <a:solidFill>
                  <a:srgbClr val="606060"/>
                </a:solidFill>
              </a:rPr>
              <a:t>Mujeres </a:t>
            </a:r>
          </a:p>
        </p:txBody>
      </p:sp>
      <p:sp>
        <p:nvSpPr>
          <p:cNvPr id="20" name="19 CuadroTexto"/>
          <p:cNvSpPr txBox="1"/>
          <p:nvPr/>
        </p:nvSpPr>
        <p:spPr>
          <a:xfrm>
            <a:off x="6127839" y="1570056"/>
            <a:ext cx="2088106" cy="584775"/>
          </a:xfrm>
          <a:prstGeom prst="rect">
            <a:avLst/>
          </a:prstGeom>
          <a:noFill/>
        </p:spPr>
        <p:txBody>
          <a:bodyPr wrap="square" rtlCol="0">
            <a:spAutoFit/>
          </a:bodyPr>
          <a:lstStyle/>
          <a:p>
            <a:pPr>
              <a:buFont typeface="Arial" pitchFamily="34" charset="0"/>
              <a:buChar char="•"/>
            </a:pPr>
            <a:r>
              <a:rPr lang="es-ES_tradnl" sz="1600" dirty="0" smtClean="0">
                <a:solidFill>
                  <a:srgbClr val="606060"/>
                </a:solidFill>
              </a:rPr>
              <a:t>Desigualdad</a:t>
            </a:r>
          </a:p>
          <a:p>
            <a:pPr>
              <a:buFont typeface="Arial" pitchFamily="34" charset="0"/>
              <a:buChar char="•"/>
            </a:pPr>
            <a:r>
              <a:rPr lang="es-ES_tradnl" sz="1600" dirty="0" smtClean="0">
                <a:solidFill>
                  <a:srgbClr val="606060"/>
                </a:solidFill>
              </a:rPr>
              <a:t>Desarrollo Humano</a:t>
            </a:r>
            <a:endParaRPr lang="es-ES_tradnl" sz="1600" dirty="0">
              <a:solidFill>
                <a:srgbClr val="606060"/>
              </a:solidFill>
            </a:endParaRPr>
          </a:p>
        </p:txBody>
      </p:sp>
      <p:sp>
        <p:nvSpPr>
          <p:cNvPr id="21" name="20 CuadroTexto"/>
          <p:cNvSpPr txBox="1"/>
          <p:nvPr/>
        </p:nvSpPr>
        <p:spPr>
          <a:xfrm>
            <a:off x="6619159" y="2470581"/>
            <a:ext cx="1651378" cy="584775"/>
          </a:xfrm>
          <a:prstGeom prst="rect">
            <a:avLst/>
          </a:prstGeom>
          <a:noFill/>
        </p:spPr>
        <p:txBody>
          <a:bodyPr wrap="square" rtlCol="0">
            <a:spAutoFit/>
          </a:bodyPr>
          <a:lstStyle/>
          <a:p>
            <a:pPr>
              <a:buFont typeface="Arial" pitchFamily="34" charset="0"/>
              <a:buChar char="•"/>
            </a:pPr>
            <a:r>
              <a:rPr lang="es-ES_tradnl" sz="1600" dirty="0" smtClean="0">
                <a:solidFill>
                  <a:srgbClr val="606060"/>
                </a:solidFill>
              </a:rPr>
              <a:t>Personas discapacitadas</a:t>
            </a:r>
            <a:endParaRPr lang="es-ES_tradnl" sz="1600" dirty="0">
              <a:solidFill>
                <a:srgbClr val="606060"/>
              </a:solidFill>
            </a:endParaRPr>
          </a:p>
        </p:txBody>
      </p:sp>
      <p:sp>
        <p:nvSpPr>
          <p:cNvPr id="22" name="21 Abrir llave"/>
          <p:cNvSpPr/>
          <p:nvPr/>
        </p:nvSpPr>
        <p:spPr>
          <a:xfrm>
            <a:off x="4708478" y="1583704"/>
            <a:ext cx="272955" cy="584775"/>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_tradnl"/>
          </a:p>
        </p:txBody>
      </p:sp>
      <p:sp>
        <p:nvSpPr>
          <p:cNvPr id="23" name="22 Abrir llave"/>
          <p:cNvSpPr/>
          <p:nvPr/>
        </p:nvSpPr>
        <p:spPr>
          <a:xfrm>
            <a:off x="4708478" y="2470581"/>
            <a:ext cx="272955" cy="830997"/>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_tradnl"/>
          </a:p>
        </p:txBody>
      </p:sp>
      <p:sp>
        <p:nvSpPr>
          <p:cNvPr id="24" name="23 Rectángulo"/>
          <p:cNvSpPr/>
          <p:nvPr/>
        </p:nvSpPr>
        <p:spPr>
          <a:xfrm>
            <a:off x="5364928" y="1186672"/>
            <a:ext cx="1364476" cy="373436"/>
          </a:xfrm>
          <a:prstGeom prst="rect">
            <a:avLst/>
          </a:prstGeom>
        </p:spPr>
        <p:txBody>
          <a:bodyPr wrap="none">
            <a:spAutoFit/>
          </a:bodyPr>
          <a:lstStyle/>
          <a:p>
            <a:pPr marL="342900" indent="-342900" algn="ctr" eaLnBrk="0" fontAlgn="auto" hangingPunct="0">
              <a:lnSpc>
                <a:spcPct val="110000"/>
              </a:lnSpc>
              <a:spcBef>
                <a:spcPts val="1000"/>
              </a:spcBef>
              <a:spcAft>
                <a:spcPts val="0"/>
              </a:spcAft>
              <a:buClr>
                <a:srgbClr val="FF0000"/>
              </a:buClr>
              <a:buSzPct val="80000"/>
              <a:tabLst>
                <a:tab pos="355600" algn="l"/>
              </a:tabLst>
              <a:defRPr/>
            </a:pPr>
            <a:r>
              <a:rPr lang="es-ES_tradnl" b="1" dirty="0" smtClean="0">
                <a:solidFill>
                  <a:schemeClr val="tx1">
                    <a:lumMod val="65000"/>
                    <a:lumOff val="35000"/>
                  </a:schemeClr>
                </a:solidFill>
                <a:latin typeface="Arial"/>
                <a:cs typeface="Arial"/>
              </a:rPr>
              <a:t>Subtemas:</a:t>
            </a:r>
          </a:p>
        </p:txBody>
      </p:sp>
      <p:sp>
        <p:nvSpPr>
          <p:cNvPr id="25" name="24 Rectángulo"/>
          <p:cNvSpPr/>
          <p:nvPr/>
        </p:nvSpPr>
        <p:spPr>
          <a:xfrm>
            <a:off x="1996162" y="1186672"/>
            <a:ext cx="975459" cy="397032"/>
          </a:xfrm>
          <a:prstGeom prst="rect">
            <a:avLst/>
          </a:prstGeom>
        </p:spPr>
        <p:txBody>
          <a:bodyPr wrap="none">
            <a:spAutoFit/>
          </a:bodyPr>
          <a:lstStyle/>
          <a:p>
            <a:pPr marL="342900" indent="-342900" algn="ctr" eaLnBrk="0" fontAlgn="auto" hangingPunct="0">
              <a:lnSpc>
                <a:spcPct val="110000"/>
              </a:lnSpc>
              <a:spcBef>
                <a:spcPts val="1000"/>
              </a:spcBef>
              <a:spcAft>
                <a:spcPts val="0"/>
              </a:spcAft>
              <a:buClr>
                <a:srgbClr val="FF0000"/>
              </a:buClr>
              <a:buSzPct val="80000"/>
              <a:tabLst>
                <a:tab pos="355600" algn="l"/>
              </a:tabLst>
              <a:defRPr/>
            </a:pPr>
            <a:r>
              <a:rPr lang="es-ES_tradnl" b="1" dirty="0" smtClean="0">
                <a:solidFill>
                  <a:schemeClr val="tx1">
                    <a:lumMod val="65000"/>
                    <a:lumOff val="35000"/>
                  </a:schemeClr>
                </a:solidFill>
                <a:latin typeface="Arial"/>
                <a:cs typeface="Arial"/>
              </a:rPr>
              <a:t>Temas:</a:t>
            </a:r>
          </a:p>
        </p:txBody>
      </p:sp>
      <p:sp>
        <p:nvSpPr>
          <p:cNvPr id="26" name="25 Rectángulo"/>
          <p:cNvSpPr/>
          <p:nvPr/>
        </p:nvSpPr>
        <p:spPr>
          <a:xfrm>
            <a:off x="661221" y="353758"/>
            <a:ext cx="3416320" cy="373436"/>
          </a:xfrm>
          <a:prstGeom prst="rect">
            <a:avLst/>
          </a:prstGeom>
        </p:spPr>
        <p:txBody>
          <a:bodyPr wrap="none">
            <a:spAutoFit/>
          </a:bodyPr>
          <a:lstStyle/>
          <a:p>
            <a:pPr marL="342900" indent="-342900" algn="just" eaLnBrk="0" fontAlgn="auto" hangingPunct="0">
              <a:lnSpc>
                <a:spcPct val="110000"/>
              </a:lnSpc>
              <a:spcBef>
                <a:spcPts val="1000"/>
              </a:spcBef>
              <a:spcAft>
                <a:spcPts val="0"/>
              </a:spcAft>
              <a:buClr>
                <a:srgbClr val="FF0000"/>
              </a:buClr>
              <a:buSzPct val="80000"/>
              <a:tabLst>
                <a:tab pos="355600" algn="l"/>
              </a:tabLst>
              <a:defRPr/>
            </a:pPr>
            <a:r>
              <a:rPr lang="es-ES_tradnl" b="1" dirty="0" smtClean="0">
                <a:solidFill>
                  <a:srgbClr val="2C2C2C"/>
                </a:solidFill>
                <a:latin typeface="Arial"/>
                <a:cs typeface="Arial"/>
              </a:rPr>
              <a:t>Pilar 1: Tlalnepantla Solidario</a:t>
            </a:r>
          </a:p>
        </p:txBody>
      </p:sp>
    </p:spTree>
    <p:extLst>
      <p:ext uri="{BB962C8B-B14F-4D97-AF65-F5344CB8AC3E}">
        <p14:creationId xmlns:p14="http://schemas.microsoft.com/office/powerpoint/2010/main" val="3842021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13" name="5 Rectángulo"/>
          <p:cNvSpPr>
            <a:spLocks noChangeArrowheads="1"/>
          </p:cNvSpPr>
          <p:nvPr/>
        </p:nvSpPr>
        <p:spPr bwMode="auto">
          <a:xfrm>
            <a:off x="458193" y="750790"/>
            <a:ext cx="7977188" cy="467051"/>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Contenido y elaboración de diagnósticos</a:t>
            </a:r>
            <a:endParaRPr lang="es-MX" sz="2400" kern="1000" spc="-30" dirty="0">
              <a:solidFill>
                <a:srgbClr val="FF0000"/>
              </a:solidFill>
              <a:latin typeface="Arial"/>
              <a:ea typeface="Arial" charset="0"/>
              <a:cs typeface="Arial"/>
            </a:endParaRPr>
          </a:p>
        </p:txBody>
      </p:sp>
      <p:sp>
        <p:nvSpPr>
          <p:cNvPr id="16" name="5 Rectángulo"/>
          <p:cNvSpPr>
            <a:spLocks noChangeArrowheads="1"/>
          </p:cNvSpPr>
          <p:nvPr/>
        </p:nvSpPr>
        <p:spPr bwMode="auto">
          <a:xfrm>
            <a:off x="245664" y="691753"/>
            <a:ext cx="4954134" cy="6656181"/>
          </a:xfrm>
          <a:prstGeom prst="rect">
            <a:avLst/>
          </a:prstGeom>
          <a:noFill/>
          <a:ln w="9525">
            <a:noFill/>
            <a:miter lim="800000"/>
            <a:headEnd/>
            <a:tailEnd/>
          </a:ln>
        </p:spPr>
        <p:txBody>
          <a:bodyPr wrap="square" spcCol="288000">
            <a:spAutoFit/>
          </a:bodyPr>
          <a:lstStyle/>
          <a:p>
            <a:pPr marL="342900" indent="-342900" algn="just" eaLnBrk="0" fontAlgn="auto" hangingPunct="0">
              <a:lnSpc>
                <a:spcPct val="110000"/>
              </a:lnSpc>
              <a:spcBef>
                <a:spcPts val="1000"/>
              </a:spcBef>
              <a:spcAft>
                <a:spcPts val="0"/>
              </a:spcAft>
              <a:buClr>
                <a:srgbClr val="FF0000"/>
              </a:buClr>
              <a:buSzPct val="80000"/>
              <a:tabLst>
                <a:tab pos="355600" algn="l"/>
              </a:tabLst>
              <a:defRPr/>
            </a:pPr>
            <a:endParaRPr lang="es-ES_tradnl" sz="17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tabLst>
                <a:tab pos="355600" algn="l"/>
              </a:tabLst>
              <a:defRPr/>
            </a:pPr>
            <a:endParaRPr lang="es-ES_tradnl" sz="16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400" dirty="0" smtClean="0">
                <a:solidFill>
                  <a:schemeClr val="tx1">
                    <a:lumMod val="65000"/>
                    <a:lumOff val="35000"/>
                  </a:schemeClr>
                </a:solidFill>
                <a:latin typeface="Arial"/>
                <a:cs typeface="Arial"/>
              </a:rPr>
              <a:t>Crecimiento económico, empleo y productividad</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400" dirty="0" smtClean="0">
                <a:solidFill>
                  <a:schemeClr val="tx1">
                    <a:lumMod val="65000"/>
                    <a:lumOff val="35000"/>
                  </a:schemeClr>
                </a:solidFill>
                <a:latin typeface="Arial"/>
                <a:cs typeface="Arial"/>
              </a:rPr>
              <a:t>Fomento a la competitividad</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400" dirty="0" smtClean="0">
                <a:solidFill>
                  <a:schemeClr val="tx1">
                    <a:lumMod val="65000"/>
                    <a:lumOff val="35000"/>
                  </a:schemeClr>
                </a:solidFill>
                <a:latin typeface="Arial"/>
                <a:cs typeface="Arial"/>
              </a:rPr>
              <a:t>Marco normativo y regulación</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400" dirty="0" smtClean="0">
                <a:solidFill>
                  <a:schemeClr val="tx1">
                    <a:lumMod val="65000"/>
                    <a:lumOff val="35000"/>
                  </a:schemeClr>
                </a:solidFill>
                <a:latin typeface="Arial"/>
                <a:cs typeface="Arial"/>
              </a:rPr>
              <a:t>Capital humano</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400" dirty="0" smtClean="0">
                <a:solidFill>
                  <a:schemeClr val="tx1">
                    <a:lumMod val="65000"/>
                    <a:lumOff val="35000"/>
                  </a:schemeClr>
                </a:solidFill>
                <a:latin typeface="Arial"/>
                <a:cs typeface="Arial"/>
              </a:rPr>
              <a:t>Infraestructura</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400" dirty="0" smtClean="0">
                <a:solidFill>
                  <a:schemeClr val="tx1">
                    <a:lumMod val="65000"/>
                    <a:lumOff val="35000"/>
                  </a:schemeClr>
                </a:solidFill>
                <a:latin typeface="Arial"/>
                <a:cs typeface="Arial"/>
              </a:rPr>
              <a:t>Desarrollo regional</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400" dirty="0" smtClean="0">
                <a:solidFill>
                  <a:schemeClr val="tx1">
                    <a:lumMod val="65000"/>
                    <a:lumOff val="35000"/>
                  </a:schemeClr>
                </a:solidFill>
                <a:latin typeface="Arial"/>
                <a:cs typeface="Arial"/>
              </a:rPr>
              <a:t>Desarrollo sustentable</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400" dirty="0" smtClean="0">
                <a:solidFill>
                  <a:schemeClr val="tx1">
                    <a:lumMod val="65000"/>
                    <a:lumOff val="35000"/>
                  </a:schemeClr>
                </a:solidFill>
                <a:latin typeface="Arial"/>
                <a:cs typeface="Arial"/>
              </a:rPr>
              <a:t>Servicios públicos</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400" dirty="0" smtClean="0">
                <a:solidFill>
                  <a:schemeClr val="tx1">
                    <a:lumMod val="65000"/>
                    <a:lumOff val="35000"/>
                  </a:schemeClr>
                </a:solidFill>
                <a:latin typeface="Arial"/>
                <a:cs typeface="Arial"/>
              </a:rPr>
              <a:t>Actividades económicas</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400" dirty="0" smtClean="0">
                <a:solidFill>
                  <a:schemeClr val="tx1">
                    <a:lumMod val="65000"/>
                    <a:lumOff val="35000"/>
                  </a:schemeClr>
                </a:solidFill>
                <a:latin typeface="Arial"/>
                <a:cs typeface="Arial"/>
              </a:rPr>
              <a:t>Imagen urbana y turismo</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400" dirty="0" smtClean="0">
                <a:solidFill>
                  <a:schemeClr val="tx1">
                    <a:lumMod val="65000"/>
                    <a:lumOff val="35000"/>
                  </a:schemeClr>
                </a:solidFill>
                <a:latin typeface="Arial"/>
                <a:cs typeface="Arial"/>
              </a:rPr>
              <a:t>Usos de suelo</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400" dirty="0" smtClean="0">
                <a:solidFill>
                  <a:schemeClr val="tx1">
                    <a:lumMod val="65000"/>
                    <a:lumOff val="35000"/>
                  </a:schemeClr>
                </a:solidFill>
                <a:latin typeface="Arial"/>
                <a:cs typeface="Arial"/>
              </a:rPr>
              <a:t>Sistema de localidades de los asentamientos humanos</a:t>
            </a:r>
          </a:p>
          <a:p>
            <a:pPr marL="342900" indent="-342900" algn="just" eaLnBrk="0" fontAlgn="auto" hangingPunct="0">
              <a:lnSpc>
                <a:spcPct val="110000"/>
              </a:lnSpc>
              <a:spcBef>
                <a:spcPts val="1000"/>
              </a:spcBef>
              <a:spcAft>
                <a:spcPts val="0"/>
              </a:spcAft>
              <a:buClr>
                <a:srgbClr val="FF0000"/>
              </a:buClr>
              <a:buSzPct val="80000"/>
              <a:tabLst>
                <a:tab pos="355600" algn="l"/>
              </a:tabLst>
              <a:defRPr/>
            </a:pPr>
            <a:endParaRPr lang="es-ES_tradnl" sz="17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buFont typeface="Lucida Grande"/>
              <a:buChar char="❯"/>
              <a:tabLst>
                <a:tab pos="355600" algn="l"/>
              </a:tabLst>
              <a:defRPr/>
            </a:pPr>
            <a:endParaRPr lang="es-ES_tradnl" sz="1700" dirty="0" smtClean="0">
              <a:solidFill>
                <a:schemeClr val="tx1">
                  <a:lumMod val="65000"/>
                  <a:lumOff val="35000"/>
                </a:schemeClr>
              </a:solidFill>
              <a:latin typeface="Arial"/>
              <a:cs typeface="Arial"/>
            </a:endParaRPr>
          </a:p>
          <a:p>
            <a:pPr>
              <a:buNone/>
            </a:pPr>
            <a:endParaRPr lang="es-ES_tradnl" sz="1600" dirty="0" smtClean="0"/>
          </a:p>
          <a:p>
            <a:pPr marL="342900" indent="-342900" algn="just" eaLnBrk="0" fontAlgn="auto" hangingPunct="0">
              <a:lnSpc>
                <a:spcPct val="110000"/>
              </a:lnSpc>
              <a:spcBef>
                <a:spcPts val="1000"/>
              </a:spcBef>
              <a:spcAft>
                <a:spcPts val="0"/>
              </a:spcAft>
              <a:buClr>
                <a:srgbClr val="FF0000"/>
              </a:buClr>
              <a:buSzPct val="80000"/>
              <a:buFont typeface="Lucida Grande"/>
              <a:buChar char="❯"/>
              <a:tabLst>
                <a:tab pos="355600" algn="l"/>
              </a:tabLst>
              <a:defRPr/>
            </a:pPr>
            <a:endParaRPr lang="ro-RO" sz="1700" dirty="0">
              <a:solidFill>
                <a:schemeClr val="tx1">
                  <a:lumMod val="65000"/>
                  <a:lumOff val="35000"/>
                </a:schemeClr>
              </a:solidFill>
              <a:latin typeface="Arial"/>
              <a:cs typeface="Arial"/>
            </a:endParaRPr>
          </a:p>
        </p:txBody>
      </p:sp>
      <p:sp>
        <p:nvSpPr>
          <p:cNvPr id="18" name="17 CuadroTexto"/>
          <p:cNvSpPr txBox="1"/>
          <p:nvPr/>
        </p:nvSpPr>
        <p:spPr>
          <a:xfrm>
            <a:off x="4954133" y="1556408"/>
            <a:ext cx="1433019" cy="523220"/>
          </a:xfrm>
          <a:prstGeom prst="rect">
            <a:avLst/>
          </a:prstGeom>
          <a:noFill/>
        </p:spPr>
        <p:txBody>
          <a:bodyPr wrap="square" rtlCol="0">
            <a:spAutoFit/>
          </a:bodyPr>
          <a:lstStyle/>
          <a:p>
            <a:pPr>
              <a:buFont typeface="Arial" pitchFamily="34" charset="0"/>
              <a:buChar char="•"/>
            </a:pPr>
            <a:r>
              <a:rPr lang="es-ES_tradnl" sz="1400" dirty="0" smtClean="0">
                <a:solidFill>
                  <a:srgbClr val="606060"/>
                </a:solidFill>
              </a:rPr>
              <a:t>Productividad</a:t>
            </a:r>
          </a:p>
          <a:p>
            <a:pPr>
              <a:buFont typeface="Arial" pitchFamily="34" charset="0"/>
              <a:buChar char="•"/>
            </a:pPr>
            <a:r>
              <a:rPr lang="es-ES_tradnl" sz="1400" dirty="0" smtClean="0">
                <a:solidFill>
                  <a:srgbClr val="606060"/>
                </a:solidFill>
              </a:rPr>
              <a:t>Empleo</a:t>
            </a:r>
          </a:p>
        </p:txBody>
      </p:sp>
      <p:sp>
        <p:nvSpPr>
          <p:cNvPr id="19" name="18 CuadroTexto"/>
          <p:cNvSpPr txBox="1"/>
          <p:nvPr/>
        </p:nvSpPr>
        <p:spPr>
          <a:xfrm>
            <a:off x="4954133" y="2773135"/>
            <a:ext cx="3289113" cy="523220"/>
          </a:xfrm>
          <a:prstGeom prst="rect">
            <a:avLst/>
          </a:prstGeom>
          <a:noFill/>
        </p:spPr>
        <p:txBody>
          <a:bodyPr wrap="square" rtlCol="0">
            <a:spAutoFit/>
          </a:bodyPr>
          <a:lstStyle/>
          <a:p>
            <a:pPr>
              <a:buFont typeface="Arial" pitchFamily="34" charset="0"/>
              <a:buChar char="•"/>
            </a:pPr>
            <a:r>
              <a:rPr lang="es-ES_tradnl" sz="1400" dirty="0" smtClean="0">
                <a:solidFill>
                  <a:srgbClr val="606060"/>
                </a:solidFill>
              </a:rPr>
              <a:t>Infraestructura en comunicaciones</a:t>
            </a:r>
          </a:p>
          <a:p>
            <a:pPr>
              <a:buFont typeface="Arial" pitchFamily="34" charset="0"/>
              <a:buChar char="•"/>
            </a:pPr>
            <a:r>
              <a:rPr lang="es-ES_tradnl" sz="1400" dirty="0" smtClean="0">
                <a:solidFill>
                  <a:srgbClr val="606060"/>
                </a:solidFill>
              </a:rPr>
              <a:t>Telecomunicaciones</a:t>
            </a:r>
          </a:p>
        </p:txBody>
      </p:sp>
      <p:sp>
        <p:nvSpPr>
          <p:cNvPr id="20" name="19 CuadroTexto"/>
          <p:cNvSpPr txBox="1"/>
          <p:nvPr/>
        </p:nvSpPr>
        <p:spPr>
          <a:xfrm>
            <a:off x="6387152" y="1556408"/>
            <a:ext cx="2088106" cy="307777"/>
          </a:xfrm>
          <a:prstGeom prst="rect">
            <a:avLst/>
          </a:prstGeom>
          <a:noFill/>
        </p:spPr>
        <p:txBody>
          <a:bodyPr wrap="square" rtlCol="0">
            <a:spAutoFit/>
          </a:bodyPr>
          <a:lstStyle/>
          <a:p>
            <a:pPr>
              <a:buFont typeface="Arial" pitchFamily="34" charset="0"/>
              <a:buChar char="•"/>
            </a:pPr>
            <a:r>
              <a:rPr lang="es-ES_tradnl" sz="1400" dirty="0" smtClean="0">
                <a:solidFill>
                  <a:srgbClr val="606060"/>
                </a:solidFill>
              </a:rPr>
              <a:t>Crecimiento económico</a:t>
            </a:r>
          </a:p>
        </p:txBody>
      </p:sp>
      <p:sp>
        <p:nvSpPr>
          <p:cNvPr id="22" name="21 Abrir llave"/>
          <p:cNvSpPr/>
          <p:nvPr/>
        </p:nvSpPr>
        <p:spPr>
          <a:xfrm>
            <a:off x="4708478" y="1583704"/>
            <a:ext cx="272955" cy="584775"/>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_tradnl"/>
          </a:p>
        </p:txBody>
      </p:sp>
      <p:sp>
        <p:nvSpPr>
          <p:cNvPr id="23" name="22 Abrir llave"/>
          <p:cNvSpPr/>
          <p:nvPr/>
        </p:nvSpPr>
        <p:spPr>
          <a:xfrm>
            <a:off x="4708478" y="2858226"/>
            <a:ext cx="245655" cy="353944"/>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_tradnl"/>
          </a:p>
        </p:txBody>
      </p:sp>
      <p:sp>
        <p:nvSpPr>
          <p:cNvPr id="24" name="23 Rectángulo"/>
          <p:cNvSpPr/>
          <p:nvPr/>
        </p:nvSpPr>
        <p:spPr>
          <a:xfrm>
            <a:off x="5364928" y="1186672"/>
            <a:ext cx="1364476" cy="373436"/>
          </a:xfrm>
          <a:prstGeom prst="rect">
            <a:avLst/>
          </a:prstGeom>
        </p:spPr>
        <p:txBody>
          <a:bodyPr wrap="none">
            <a:spAutoFit/>
          </a:bodyPr>
          <a:lstStyle/>
          <a:p>
            <a:pPr marL="342900" indent="-342900" algn="ctr" eaLnBrk="0" fontAlgn="auto" hangingPunct="0">
              <a:lnSpc>
                <a:spcPct val="110000"/>
              </a:lnSpc>
              <a:spcBef>
                <a:spcPts val="1000"/>
              </a:spcBef>
              <a:spcAft>
                <a:spcPts val="0"/>
              </a:spcAft>
              <a:buClr>
                <a:srgbClr val="FF0000"/>
              </a:buClr>
              <a:buSzPct val="80000"/>
              <a:tabLst>
                <a:tab pos="355600" algn="l"/>
              </a:tabLst>
              <a:defRPr/>
            </a:pPr>
            <a:r>
              <a:rPr lang="es-ES_tradnl" b="1" dirty="0" smtClean="0">
                <a:solidFill>
                  <a:schemeClr val="tx1">
                    <a:lumMod val="65000"/>
                    <a:lumOff val="35000"/>
                  </a:schemeClr>
                </a:solidFill>
                <a:latin typeface="Arial"/>
                <a:cs typeface="Arial"/>
              </a:rPr>
              <a:t>Subtemas:</a:t>
            </a:r>
          </a:p>
        </p:txBody>
      </p:sp>
      <p:sp>
        <p:nvSpPr>
          <p:cNvPr id="25" name="24 Rectángulo"/>
          <p:cNvSpPr/>
          <p:nvPr/>
        </p:nvSpPr>
        <p:spPr>
          <a:xfrm>
            <a:off x="1996162" y="1186672"/>
            <a:ext cx="975459" cy="397032"/>
          </a:xfrm>
          <a:prstGeom prst="rect">
            <a:avLst/>
          </a:prstGeom>
        </p:spPr>
        <p:txBody>
          <a:bodyPr wrap="none">
            <a:spAutoFit/>
          </a:bodyPr>
          <a:lstStyle/>
          <a:p>
            <a:pPr marL="342900" indent="-342900" algn="ctr" eaLnBrk="0" fontAlgn="auto" hangingPunct="0">
              <a:lnSpc>
                <a:spcPct val="110000"/>
              </a:lnSpc>
              <a:spcBef>
                <a:spcPts val="1000"/>
              </a:spcBef>
              <a:spcAft>
                <a:spcPts val="0"/>
              </a:spcAft>
              <a:buClr>
                <a:srgbClr val="FF0000"/>
              </a:buClr>
              <a:buSzPct val="80000"/>
              <a:tabLst>
                <a:tab pos="355600" algn="l"/>
              </a:tabLst>
              <a:defRPr/>
            </a:pPr>
            <a:r>
              <a:rPr lang="es-ES_tradnl" b="1" dirty="0" smtClean="0">
                <a:solidFill>
                  <a:schemeClr val="tx1">
                    <a:lumMod val="65000"/>
                    <a:lumOff val="35000"/>
                  </a:schemeClr>
                </a:solidFill>
                <a:latin typeface="Arial"/>
                <a:cs typeface="Arial"/>
              </a:rPr>
              <a:t>Temas:</a:t>
            </a:r>
          </a:p>
        </p:txBody>
      </p:sp>
      <p:sp>
        <p:nvSpPr>
          <p:cNvPr id="26" name="25 Rectángulo"/>
          <p:cNvSpPr/>
          <p:nvPr/>
        </p:nvSpPr>
        <p:spPr>
          <a:xfrm>
            <a:off x="661221" y="353758"/>
            <a:ext cx="3698448" cy="397032"/>
          </a:xfrm>
          <a:prstGeom prst="rect">
            <a:avLst/>
          </a:prstGeom>
        </p:spPr>
        <p:txBody>
          <a:bodyPr wrap="none">
            <a:spAutoFit/>
          </a:bodyPr>
          <a:lstStyle/>
          <a:p>
            <a:pPr marL="342900" indent="-342900" algn="just" eaLnBrk="0" fontAlgn="auto" hangingPunct="0">
              <a:lnSpc>
                <a:spcPct val="110000"/>
              </a:lnSpc>
              <a:spcBef>
                <a:spcPts val="1000"/>
              </a:spcBef>
              <a:spcAft>
                <a:spcPts val="0"/>
              </a:spcAft>
              <a:buClr>
                <a:srgbClr val="FF0000"/>
              </a:buClr>
              <a:buSzPct val="80000"/>
              <a:tabLst>
                <a:tab pos="355600" algn="l"/>
              </a:tabLst>
              <a:defRPr/>
            </a:pPr>
            <a:r>
              <a:rPr lang="es-ES_tradnl" b="1" dirty="0" smtClean="0">
                <a:solidFill>
                  <a:srgbClr val="2C2C2C"/>
                </a:solidFill>
                <a:latin typeface="Arial"/>
                <a:cs typeface="Arial"/>
              </a:rPr>
              <a:t>Pilar 2: Tlalnepantla Progresista</a:t>
            </a:r>
          </a:p>
        </p:txBody>
      </p:sp>
      <p:sp>
        <p:nvSpPr>
          <p:cNvPr id="17" name="16 Abrir llave"/>
          <p:cNvSpPr/>
          <p:nvPr/>
        </p:nvSpPr>
        <p:spPr>
          <a:xfrm>
            <a:off x="4710750" y="3256290"/>
            <a:ext cx="245655" cy="353944"/>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_tradnl"/>
          </a:p>
        </p:txBody>
      </p:sp>
      <p:sp>
        <p:nvSpPr>
          <p:cNvPr id="27" name="26 CuadroTexto"/>
          <p:cNvSpPr txBox="1"/>
          <p:nvPr/>
        </p:nvSpPr>
        <p:spPr>
          <a:xfrm>
            <a:off x="4942757" y="3294031"/>
            <a:ext cx="3289113" cy="307777"/>
          </a:xfrm>
          <a:prstGeom prst="rect">
            <a:avLst/>
          </a:prstGeom>
          <a:noFill/>
        </p:spPr>
        <p:txBody>
          <a:bodyPr wrap="square" rtlCol="0">
            <a:spAutoFit/>
          </a:bodyPr>
          <a:lstStyle/>
          <a:p>
            <a:pPr>
              <a:buFont typeface="Arial" pitchFamily="34" charset="0"/>
              <a:buChar char="•"/>
            </a:pPr>
            <a:r>
              <a:rPr lang="es-ES_tradnl" sz="1400" dirty="0" smtClean="0">
                <a:solidFill>
                  <a:srgbClr val="606060"/>
                </a:solidFill>
              </a:rPr>
              <a:t>Zona Metropolitana del Valle de México</a:t>
            </a:r>
          </a:p>
        </p:txBody>
      </p:sp>
      <p:sp>
        <p:nvSpPr>
          <p:cNvPr id="28" name="27 Abrir llave"/>
          <p:cNvSpPr/>
          <p:nvPr/>
        </p:nvSpPr>
        <p:spPr>
          <a:xfrm>
            <a:off x="4726670" y="3640706"/>
            <a:ext cx="245655" cy="353944"/>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_tradnl"/>
          </a:p>
        </p:txBody>
      </p:sp>
      <p:sp>
        <p:nvSpPr>
          <p:cNvPr id="29" name="28 CuadroTexto"/>
          <p:cNvSpPr txBox="1"/>
          <p:nvPr/>
        </p:nvSpPr>
        <p:spPr>
          <a:xfrm>
            <a:off x="4972325" y="3659577"/>
            <a:ext cx="3289113" cy="307777"/>
          </a:xfrm>
          <a:prstGeom prst="rect">
            <a:avLst/>
          </a:prstGeom>
          <a:noFill/>
        </p:spPr>
        <p:txBody>
          <a:bodyPr wrap="square" rtlCol="0">
            <a:spAutoFit/>
          </a:bodyPr>
          <a:lstStyle/>
          <a:p>
            <a:pPr>
              <a:buFont typeface="Arial" pitchFamily="34" charset="0"/>
              <a:buChar char="•"/>
            </a:pPr>
            <a:r>
              <a:rPr lang="es-ES_tradnl" sz="1400" dirty="0" smtClean="0">
                <a:solidFill>
                  <a:srgbClr val="606060"/>
                </a:solidFill>
              </a:rPr>
              <a:t>Manejo de residuos sólidos</a:t>
            </a:r>
          </a:p>
        </p:txBody>
      </p:sp>
      <p:sp>
        <p:nvSpPr>
          <p:cNvPr id="30" name="29 Abrir llave"/>
          <p:cNvSpPr/>
          <p:nvPr/>
        </p:nvSpPr>
        <p:spPr>
          <a:xfrm>
            <a:off x="4708478" y="3994650"/>
            <a:ext cx="245655" cy="1079211"/>
          </a:xfrm>
          <a:prstGeom prst="leftBrace">
            <a:avLst>
              <a:gd name="adj1" fmla="val 8333"/>
              <a:gd name="adj2" fmla="val 17933"/>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_tradnl"/>
          </a:p>
        </p:txBody>
      </p:sp>
      <p:sp>
        <p:nvSpPr>
          <p:cNvPr id="31" name="30 CuadroTexto"/>
          <p:cNvSpPr txBox="1"/>
          <p:nvPr/>
        </p:nvSpPr>
        <p:spPr>
          <a:xfrm>
            <a:off x="4981433" y="4065162"/>
            <a:ext cx="1747971" cy="954107"/>
          </a:xfrm>
          <a:prstGeom prst="rect">
            <a:avLst/>
          </a:prstGeom>
          <a:noFill/>
        </p:spPr>
        <p:txBody>
          <a:bodyPr wrap="square" rtlCol="0">
            <a:spAutoFit/>
          </a:bodyPr>
          <a:lstStyle/>
          <a:p>
            <a:pPr>
              <a:buFont typeface="Arial" pitchFamily="34" charset="0"/>
              <a:buChar char="•"/>
            </a:pPr>
            <a:r>
              <a:rPr lang="es-ES_tradnl" sz="1400" dirty="0" smtClean="0">
                <a:solidFill>
                  <a:srgbClr val="606060"/>
                </a:solidFill>
              </a:rPr>
              <a:t>Agua potable</a:t>
            </a:r>
          </a:p>
          <a:p>
            <a:pPr>
              <a:buFont typeface="Arial" pitchFamily="34" charset="0"/>
              <a:buChar char="•"/>
            </a:pPr>
            <a:r>
              <a:rPr lang="es-ES_tradnl" sz="1400" dirty="0" smtClean="0">
                <a:solidFill>
                  <a:srgbClr val="606060"/>
                </a:solidFill>
              </a:rPr>
              <a:t>Drenaje, alcantarillado y tratamiento de aguas residuales</a:t>
            </a:r>
          </a:p>
        </p:txBody>
      </p:sp>
      <p:sp>
        <p:nvSpPr>
          <p:cNvPr id="32" name="31 CuadroTexto"/>
          <p:cNvSpPr txBox="1"/>
          <p:nvPr/>
        </p:nvSpPr>
        <p:spPr>
          <a:xfrm>
            <a:off x="6729404" y="4078810"/>
            <a:ext cx="1747971" cy="954107"/>
          </a:xfrm>
          <a:prstGeom prst="rect">
            <a:avLst/>
          </a:prstGeom>
          <a:noFill/>
        </p:spPr>
        <p:txBody>
          <a:bodyPr wrap="square" rtlCol="0">
            <a:spAutoFit/>
          </a:bodyPr>
          <a:lstStyle/>
          <a:p>
            <a:pPr>
              <a:buFont typeface="Arial" pitchFamily="34" charset="0"/>
              <a:buChar char="•"/>
            </a:pPr>
            <a:r>
              <a:rPr lang="es-ES_tradnl" sz="1400" dirty="0" smtClean="0">
                <a:solidFill>
                  <a:srgbClr val="606060"/>
                </a:solidFill>
              </a:rPr>
              <a:t>Electrificación y alumbrado público</a:t>
            </a:r>
          </a:p>
          <a:p>
            <a:pPr>
              <a:buFont typeface="Arial" pitchFamily="34" charset="0"/>
              <a:buChar char="•"/>
            </a:pPr>
            <a:r>
              <a:rPr lang="es-ES_tradnl" sz="1400" dirty="0" smtClean="0">
                <a:solidFill>
                  <a:srgbClr val="606060"/>
                </a:solidFill>
              </a:rPr>
              <a:t>Panteones </a:t>
            </a:r>
          </a:p>
          <a:p>
            <a:pPr>
              <a:buFont typeface="Arial" pitchFamily="34" charset="0"/>
              <a:buChar char="•"/>
            </a:pPr>
            <a:r>
              <a:rPr lang="es-ES_tradnl" sz="1400" dirty="0" smtClean="0">
                <a:solidFill>
                  <a:srgbClr val="606060"/>
                </a:solidFill>
              </a:rPr>
              <a:t>Rastro</a:t>
            </a:r>
          </a:p>
        </p:txBody>
      </p:sp>
    </p:spTree>
    <p:extLst>
      <p:ext uri="{BB962C8B-B14F-4D97-AF65-F5344CB8AC3E}">
        <p14:creationId xmlns:p14="http://schemas.microsoft.com/office/powerpoint/2010/main" val="3842021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13" name="5 Rectángulo"/>
          <p:cNvSpPr>
            <a:spLocks noChangeArrowheads="1"/>
          </p:cNvSpPr>
          <p:nvPr/>
        </p:nvSpPr>
        <p:spPr bwMode="auto">
          <a:xfrm>
            <a:off x="458193" y="750790"/>
            <a:ext cx="7977188" cy="467051"/>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Contenido y elaboración de diagnósticos</a:t>
            </a:r>
            <a:endParaRPr lang="es-MX" sz="2400" kern="1000" spc="-30" dirty="0">
              <a:solidFill>
                <a:srgbClr val="FF0000"/>
              </a:solidFill>
              <a:latin typeface="Arial"/>
              <a:ea typeface="Arial" charset="0"/>
              <a:cs typeface="Arial"/>
            </a:endParaRPr>
          </a:p>
        </p:txBody>
      </p:sp>
      <p:sp>
        <p:nvSpPr>
          <p:cNvPr id="16" name="5 Rectángulo"/>
          <p:cNvSpPr>
            <a:spLocks noChangeArrowheads="1"/>
          </p:cNvSpPr>
          <p:nvPr/>
        </p:nvSpPr>
        <p:spPr bwMode="auto">
          <a:xfrm>
            <a:off x="495985" y="828232"/>
            <a:ext cx="6396133" cy="5067028"/>
          </a:xfrm>
          <a:prstGeom prst="rect">
            <a:avLst/>
          </a:prstGeom>
          <a:noFill/>
          <a:ln w="9525">
            <a:noFill/>
            <a:miter lim="800000"/>
            <a:headEnd/>
            <a:tailEnd/>
          </a:ln>
        </p:spPr>
        <p:txBody>
          <a:bodyPr wrap="square" spcCol="288000">
            <a:spAutoFit/>
          </a:bodyPr>
          <a:lstStyle/>
          <a:p>
            <a:pPr marL="342900" indent="-342900" algn="just" eaLnBrk="0" fontAlgn="auto" hangingPunct="0">
              <a:lnSpc>
                <a:spcPct val="110000"/>
              </a:lnSpc>
              <a:spcBef>
                <a:spcPts val="1000"/>
              </a:spcBef>
              <a:spcAft>
                <a:spcPts val="0"/>
              </a:spcAft>
              <a:buClr>
                <a:srgbClr val="FF0000"/>
              </a:buClr>
              <a:buSzPct val="80000"/>
              <a:tabLst>
                <a:tab pos="355600" algn="l"/>
              </a:tabLst>
              <a:defRPr/>
            </a:pPr>
            <a:endParaRPr lang="es-ES_tradnl" sz="17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tabLst>
                <a:tab pos="355600" algn="l"/>
              </a:tabLst>
              <a:defRPr/>
            </a:pPr>
            <a:endParaRPr lang="es-ES_tradnl" sz="16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endParaRPr lang="es-ES_tradnl" sz="16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600" dirty="0" smtClean="0">
                <a:solidFill>
                  <a:schemeClr val="tx1">
                    <a:lumMod val="65000"/>
                    <a:lumOff val="35000"/>
                  </a:schemeClr>
                </a:solidFill>
                <a:latin typeface="Arial"/>
                <a:cs typeface="Arial"/>
              </a:rPr>
              <a:t>Seguridad ciudadana y procuración de justicia</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600" dirty="0" smtClean="0">
                <a:solidFill>
                  <a:schemeClr val="tx1">
                    <a:lumMod val="65000"/>
                    <a:lumOff val="35000"/>
                  </a:schemeClr>
                </a:solidFill>
                <a:latin typeface="Arial"/>
                <a:cs typeface="Arial"/>
              </a:rPr>
              <a:t>Prevención del delito</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600" dirty="0" smtClean="0">
                <a:solidFill>
                  <a:schemeClr val="tx1">
                    <a:lumMod val="65000"/>
                    <a:lumOff val="35000"/>
                  </a:schemeClr>
                </a:solidFill>
                <a:latin typeface="Arial"/>
                <a:cs typeface="Arial"/>
              </a:rPr>
              <a:t>Combate al delito</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600" dirty="0" smtClean="0">
                <a:solidFill>
                  <a:schemeClr val="tx1">
                    <a:lumMod val="65000"/>
                    <a:lumOff val="35000"/>
                  </a:schemeClr>
                </a:solidFill>
                <a:latin typeface="Arial"/>
                <a:cs typeface="Arial"/>
              </a:rPr>
              <a:t>Derechos humanos</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600" dirty="0" smtClean="0">
                <a:solidFill>
                  <a:schemeClr val="tx1">
                    <a:lumMod val="65000"/>
                    <a:lumOff val="35000"/>
                  </a:schemeClr>
                </a:solidFill>
                <a:latin typeface="Arial"/>
                <a:cs typeface="Arial"/>
              </a:rPr>
              <a:t>Protección civil</a:t>
            </a:r>
          </a:p>
          <a:p>
            <a:pPr marL="342900" indent="-342900" algn="just" eaLnBrk="0" fontAlgn="auto" hangingPunct="0">
              <a:lnSpc>
                <a:spcPct val="110000"/>
              </a:lnSpc>
              <a:spcBef>
                <a:spcPts val="1000"/>
              </a:spcBef>
              <a:spcAft>
                <a:spcPts val="0"/>
              </a:spcAft>
              <a:buClr>
                <a:srgbClr val="FF0000"/>
              </a:buClr>
              <a:buSzPct val="80000"/>
              <a:buFont typeface="Arial" pitchFamily="34" charset="0"/>
              <a:buChar char="•"/>
              <a:tabLst>
                <a:tab pos="355600" algn="l"/>
              </a:tabLst>
              <a:defRPr/>
            </a:pPr>
            <a:r>
              <a:rPr lang="es-ES_tradnl" sz="1600" dirty="0" smtClean="0">
                <a:solidFill>
                  <a:schemeClr val="tx1">
                    <a:lumMod val="65000"/>
                    <a:lumOff val="35000"/>
                  </a:schemeClr>
                </a:solidFill>
                <a:latin typeface="Arial"/>
                <a:cs typeface="Arial"/>
              </a:rPr>
              <a:t>Tránsito municipal</a:t>
            </a:r>
          </a:p>
          <a:p>
            <a:pPr marL="342900" indent="-342900" algn="just" eaLnBrk="0" fontAlgn="auto" hangingPunct="0">
              <a:lnSpc>
                <a:spcPct val="110000"/>
              </a:lnSpc>
              <a:spcBef>
                <a:spcPts val="1000"/>
              </a:spcBef>
              <a:spcAft>
                <a:spcPts val="0"/>
              </a:spcAft>
              <a:buClr>
                <a:srgbClr val="FF0000"/>
              </a:buClr>
              <a:buSzPct val="80000"/>
              <a:tabLst>
                <a:tab pos="355600" algn="l"/>
              </a:tabLst>
              <a:defRPr/>
            </a:pPr>
            <a:endParaRPr lang="es-ES_tradnl" sz="17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buFont typeface="Lucida Grande"/>
              <a:buChar char="❯"/>
              <a:tabLst>
                <a:tab pos="355600" algn="l"/>
              </a:tabLst>
              <a:defRPr/>
            </a:pPr>
            <a:endParaRPr lang="es-ES_tradnl" sz="1700" dirty="0" smtClean="0">
              <a:solidFill>
                <a:schemeClr val="tx1">
                  <a:lumMod val="65000"/>
                  <a:lumOff val="35000"/>
                </a:schemeClr>
              </a:solidFill>
              <a:latin typeface="Arial"/>
              <a:cs typeface="Arial"/>
            </a:endParaRPr>
          </a:p>
          <a:p>
            <a:pPr>
              <a:buNone/>
            </a:pPr>
            <a:endParaRPr lang="es-ES_tradnl" sz="1600" dirty="0" smtClean="0"/>
          </a:p>
          <a:p>
            <a:pPr marL="342900" indent="-342900" algn="just" eaLnBrk="0" fontAlgn="auto" hangingPunct="0">
              <a:lnSpc>
                <a:spcPct val="110000"/>
              </a:lnSpc>
              <a:spcBef>
                <a:spcPts val="1000"/>
              </a:spcBef>
              <a:spcAft>
                <a:spcPts val="0"/>
              </a:spcAft>
              <a:buClr>
                <a:srgbClr val="FF0000"/>
              </a:buClr>
              <a:buSzPct val="80000"/>
              <a:buFont typeface="Lucida Grande"/>
              <a:buChar char="❯"/>
              <a:tabLst>
                <a:tab pos="355600" algn="l"/>
              </a:tabLst>
              <a:defRPr/>
            </a:pPr>
            <a:endParaRPr lang="ro-RO" sz="1700" dirty="0">
              <a:solidFill>
                <a:schemeClr val="tx1">
                  <a:lumMod val="65000"/>
                  <a:lumOff val="35000"/>
                </a:schemeClr>
              </a:solidFill>
              <a:latin typeface="Arial"/>
              <a:cs typeface="Arial"/>
            </a:endParaRPr>
          </a:p>
        </p:txBody>
      </p:sp>
      <p:sp>
        <p:nvSpPr>
          <p:cNvPr id="25" name="24 Rectángulo"/>
          <p:cNvSpPr/>
          <p:nvPr/>
        </p:nvSpPr>
        <p:spPr>
          <a:xfrm>
            <a:off x="1996162" y="1385188"/>
            <a:ext cx="975459" cy="397032"/>
          </a:xfrm>
          <a:prstGeom prst="rect">
            <a:avLst/>
          </a:prstGeom>
        </p:spPr>
        <p:txBody>
          <a:bodyPr wrap="none">
            <a:spAutoFit/>
          </a:bodyPr>
          <a:lstStyle/>
          <a:p>
            <a:pPr marL="342900" indent="-342900" algn="ctr" eaLnBrk="0" fontAlgn="auto" hangingPunct="0">
              <a:lnSpc>
                <a:spcPct val="110000"/>
              </a:lnSpc>
              <a:spcBef>
                <a:spcPts val="1000"/>
              </a:spcBef>
              <a:spcAft>
                <a:spcPts val="0"/>
              </a:spcAft>
              <a:buClr>
                <a:srgbClr val="FF0000"/>
              </a:buClr>
              <a:buSzPct val="80000"/>
              <a:tabLst>
                <a:tab pos="355600" algn="l"/>
              </a:tabLst>
              <a:defRPr/>
            </a:pPr>
            <a:r>
              <a:rPr lang="es-ES_tradnl" b="1" dirty="0" smtClean="0">
                <a:solidFill>
                  <a:schemeClr val="tx1">
                    <a:lumMod val="65000"/>
                    <a:lumOff val="35000"/>
                  </a:schemeClr>
                </a:solidFill>
                <a:latin typeface="Arial"/>
                <a:cs typeface="Arial"/>
              </a:rPr>
              <a:t>Temas:</a:t>
            </a:r>
          </a:p>
        </p:txBody>
      </p:sp>
      <p:sp>
        <p:nvSpPr>
          <p:cNvPr id="26" name="25 Rectángulo"/>
          <p:cNvSpPr/>
          <p:nvPr/>
        </p:nvSpPr>
        <p:spPr>
          <a:xfrm>
            <a:off x="661221" y="353758"/>
            <a:ext cx="3506088" cy="397032"/>
          </a:xfrm>
          <a:prstGeom prst="rect">
            <a:avLst/>
          </a:prstGeom>
        </p:spPr>
        <p:txBody>
          <a:bodyPr wrap="none">
            <a:spAutoFit/>
          </a:bodyPr>
          <a:lstStyle/>
          <a:p>
            <a:pPr marL="342900" indent="-342900" algn="just" eaLnBrk="0" fontAlgn="auto" hangingPunct="0">
              <a:lnSpc>
                <a:spcPct val="110000"/>
              </a:lnSpc>
              <a:spcBef>
                <a:spcPts val="1000"/>
              </a:spcBef>
              <a:spcAft>
                <a:spcPts val="0"/>
              </a:spcAft>
              <a:buClr>
                <a:srgbClr val="FF0000"/>
              </a:buClr>
              <a:buSzPct val="80000"/>
              <a:tabLst>
                <a:tab pos="355600" algn="l"/>
              </a:tabLst>
              <a:defRPr/>
            </a:pPr>
            <a:r>
              <a:rPr lang="es-ES_tradnl" b="1" dirty="0" smtClean="0">
                <a:solidFill>
                  <a:srgbClr val="2C2C2C"/>
                </a:solidFill>
                <a:latin typeface="Arial"/>
                <a:cs typeface="Arial"/>
              </a:rPr>
              <a:t>Pilar 3: Tlalnepantla Protegido</a:t>
            </a:r>
          </a:p>
        </p:txBody>
      </p:sp>
    </p:spTree>
    <p:extLst>
      <p:ext uri="{BB962C8B-B14F-4D97-AF65-F5344CB8AC3E}">
        <p14:creationId xmlns:p14="http://schemas.microsoft.com/office/powerpoint/2010/main" val="3842021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13" name="5 Rectángulo"/>
          <p:cNvSpPr>
            <a:spLocks noChangeArrowheads="1"/>
          </p:cNvSpPr>
          <p:nvPr/>
        </p:nvSpPr>
        <p:spPr bwMode="auto">
          <a:xfrm>
            <a:off x="458193" y="750790"/>
            <a:ext cx="7977188" cy="467051"/>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Contenido y elaboración de diagnósticos</a:t>
            </a:r>
            <a:endParaRPr lang="es-MX" sz="2400" kern="1000" spc="-30" dirty="0">
              <a:solidFill>
                <a:srgbClr val="FF0000"/>
              </a:solidFill>
              <a:latin typeface="Arial"/>
              <a:ea typeface="Arial" charset="0"/>
              <a:cs typeface="Arial"/>
            </a:endParaRPr>
          </a:p>
        </p:txBody>
      </p:sp>
      <p:sp>
        <p:nvSpPr>
          <p:cNvPr id="16" name="5 Rectángulo"/>
          <p:cNvSpPr>
            <a:spLocks noChangeArrowheads="1"/>
          </p:cNvSpPr>
          <p:nvPr/>
        </p:nvSpPr>
        <p:spPr bwMode="auto">
          <a:xfrm>
            <a:off x="245664" y="691753"/>
            <a:ext cx="4954134" cy="5185522"/>
          </a:xfrm>
          <a:prstGeom prst="rect">
            <a:avLst/>
          </a:prstGeom>
          <a:noFill/>
          <a:ln w="9525">
            <a:noFill/>
            <a:miter lim="800000"/>
            <a:headEnd/>
            <a:tailEnd/>
          </a:ln>
        </p:spPr>
        <p:txBody>
          <a:bodyPr wrap="square" spcCol="288000">
            <a:spAutoFit/>
          </a:bodyPr>
          <a:lstStyle/>
          <a:p>
            <a:pPr marL="342900" indent="-342900" algn="just" eaLnBrk="0" fontAlgn="auto" hangingPunct="0">
              <a:lnSpc>
                <a:spcPct val="110000"/>
              </a:lnSpc>
              <a:spcBef>
                <a:spcPts val="1000"/>
              </a:spcBef>
              <a:spcAft>
                <a:spcPts val="0"/>
              </a:spcAft>
              <a:buClr>
                <a:srgbClr val="FF0000"/>
              </a:buClr>
              <a:buSzPct val="80000"/>
              <a:tabLst>
                <a:tab pos="355600" algn="l"/>
              </a:tabLst>
              <a:defRPr/>
            </a:pPr>
            <a:endParaRPr lang="es-ES_tradnl" sz="17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tabLst>
                <a:tab pos="355600" algn="l"/>
              </a:tabLst>
              <a:defRPr/>
            </a:pPr>
            <a:endParaRPr lang="es-ES_tradnl" sz="16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buFont typeface="+mj-lt"/>
              <a:buAutoNum type="arabicPeriod"/>
              <a:tabLst>
                <a:tab pos="355600" algn="l"/>
              </a:tabLst>
              <a:defRPr/>
            </a:pPr>
            <a:endParaRPr lang="es-ES_tradnl" sz="17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buFont typeface="+mj-lt"/>
              <a:buAutoNum type="arabicPeriod"/>
              <a:tabLst>
                <a:tab pos="355600" algn="l"/>
              </a:tabLst>
              <a:defRPr/>
            </a:pPr>
            <a:r>
              <a:rPr lang="es-ES_tradnl" sz="1700" dirty="0" smtClean="0">
                <a:solidFill>
                  <a:schemeClr val="tx1">
                    <a:lumMod val="65000"/>
                    <a:lumOff val="35000"/>
                  </a:schemeClr>
                </a:solidFill>
                <a:latin typeface="Arial"/>
                <a:cs typeface="Arial"/>
              </a:rPr>
              <a:t>Gestión pública municipal</a:t>
            </a:r>
          </a:p>
          <a:p>
            <a:pPr marL="342900" indent="-342900" algn="just" eaLnBrk="0" fontAlgn="auto" hangingPunct="0">
              <a:lnSpc>
                <a:spcPct val="110000"/>
              </a:lnSpc>
              <a:spcBef>
                <a:spcPts val="1000"/>
              </a:spcBef>
              <a:spcAft>
                <a:spcPts val="0"/>
              </a:spcAft>
              <a:buClr>
                <a:srgbClr val="FF0000"/>
              </a:buClr>
              <a:buSzPct val="80000"/>
              <a:buFont typeface="+mj-lt"/>
              <a:buAutoNum type="arabicPeriod"/>
              <a:tabLst>
                <a:tab pos="355600" algn="l"/>
              </a:tabLst>
              <a:defRPr/>
            </a:pPr>
            <a:endParaRPr lang="es-ES_tradnl" sz="17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buFont typeface="+mj-lt"/>
              <a:buAutoNum type="arabicPeriod"/>
              <a:tabLst>
                <a:tab pos="355600" algn="l"/>
              </a:tabLst>
              <a:defRPr/>
            </a:pPr>
            <a:endParaRPr lang="es-ES_tradnl" sz="17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buFont typeface="+mj-lt"/>
              <a:buAutoNum type="arabicPeriod"/>
              <a:tabLst>
                <a:tab pos="355600" algn="l"/>
              </a:tabLst>
              <a:defRPr/>
            </a:pPr>
            <a:r>
              <a:rPr lang="es-ES_tradnl" sz="1700" dirty="0" smtClean="0">
                <a:solidFill>
                  <a:schemeClr val="tx1">
                    <a:lumMod val="65000"/>
                    <a:lumOff val="35000"/>
                  </a:schemeClr>
                </a:solidFill>
                <a:latin typeface="Arial"/>
                <a:cs typeface="Arial"/>
              </a:rPr>
              <a:t>Gobierno de resultados</a:t>
            </a:r>
          </a:p>
          <a:p>
            <a:pPr marL="342900" indent="-342900" algn="just" eaLnBrk="0" fontAlgn="auto" hangingPunct="0">
              <a:lnSpc>
                <a:spcPct val="110000"/>
              </a:lnSpc>
              <a:spcBef>
                <a:spcPts val="1000"/>
              </a:spcBef>
              <a:spcAft>
                <a:spcPts val="0"/>
              </a:spcAft>
              <a:buClr>
                <a:srgbClr val="FF0000"/>
              </a:buClr>
              <a:buSzPct val="80000"/>
              <a:buFont typeface="+mj-lt"/>
              <a:buAutoNum type="arabicPeriod"/>
              <a:tabLst>
                <a:tab pos="355600" algn="l"/>
              </a:tabLst>
              <a:defRPr/>
            </a:pPr>
            <a:endParaRPr lang="es-ES_tradnl" sz="17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buFont typeface="+mj-lt"/>
              <a:buAutoNum type="arabicPeriod"/>
              <a:tabLst>
                <a:tab pos="355600" algn="l"/>
              </a:tabLst>
              <a:defRPr/>
            </a:pPr>
            <a:endParaRPr lang="es-ES_tradnl" sz="1700"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buFont typeface="+mj-lt"/>
              <a:buAutoNum type="arabicPeriod"/>
              <a:tabLst>
                <a:tab pos="355600" algn="l"/>
              </a:tabLst>
              <a:defRPr/>
            </a:pPr>
            <a:r>
              <a:rPr lang="es-ES_tradnl" sz="1700" dirty="0" smtClean="0">
                <a:solidFill>
                  <a:schemeClr val="tx1">
                    <a:lumMod val="65000"/>
                    <a:lumOff val="35000"/>
                  </a:schemeClr>
                </a:solidFill>
                <a:latin typeface="Arial"/>
                <a:cs typeface="Arial"/>
              </a:rPr>
              <a:t>Financiamiento para el desarrollo</a:t>
            </a:r>
          </a:p>
          <a:p>
            <a:pPr marL="342900" indent="-342900" algn="just" eaLnBrk="0" fontAlgn="auto" hangingPunct="0">
              <a:lnSpc>
                <a:spcPct val="110000"/>
              </a:lnSpc>
              <a:spcBef>
                <a:spcPts val="1000"/>
              </a:spcBef>
              <a:spcAft>
                <a:spcPts val="0"/>
              </a:spcAft>
              <a:buClr>
                <a:srgbClr val="FF0000"/>
              </a:buClr>
              <a:buSzPct val="80000"/>
              <a:buFont typeface="Lucida Grande"/>
              <a:buChar char="❯"/>
              <a:tabLst>
                <a:tab pos="355600" algn="l"/>
              </a:tabLst>
              <a:defRPr/>
            </a:pPr>
            <a:endParaRPr lang="es-ES_tradnl" sz="1700" dirty="0" smtClean="0">
              <a:solidFill>
                <a:schemeClr val="tx1">
                  <a:lumMod val="65000"/>
                  <a:lumOff val="35000"/>
                </a:schemeClr>
              </a:solidFill>
              <a:latin typeface="Arial"/>
              <a:cs typeface="Arial"/>
            </a:endParaRPr>
          </a:p>
          <a:p>
            <a:pPr>
              <a:buNone/>
            </a:pPr>
            <a:endParaRPr lang="es-ES_tradnl" sz="1600" dirty="0" smtClean="0"/>
          </a:p>
          <a:p>
            <a:pPr marL="342900" indent="-342900" algn="just" eaLnBrk="0" fontAlgn="auto" hangingPunct="0">
              <a:lnSpc>
                <a:spcPct val="110000"/>
              </a:lnSpc>
              <a:spcBef>
                <a:spcPts val="1000"/>
              </a:spcBef>
              <a:spcAft>
                <a:spcPts val="0"/>
              </a:spcAft>
              <a:buClr>
                <a:srgbClr val="FF0000"/>
              </a:buClr>
              <a:buSzPct val="80000"/>
              <a:buFont typeface="Lucida Grande"/>
              <a:buChar char="❯"/>
              <a:tabLst>
                <a:tab pos="355600" algn="l"/>
              </a:tabLst>
              <a:defRPr/>
            </a:pPr>
            <a:endParaRPr lang="ro-RO" sz="1700" dirty="0">
              <a:solidFill>
                <a:schemeClr val="tx1">
                  <a:lumMod val="65000"/>
                  <a:lumOff val="35000"/>
                </a:schemeClr>
              </a:solidFill>
              <a:latin typeface="Arial"/>
              <a:cs typeface="Arial"/>
            </a:endParaRPr>
          </a:p>
        </p:txBody>
      </p:sp>
      <p:sp>
        <p:nvSpPr>
          <p:cNvPr id="18" name="17 CuadroTexto"/>
          <p:cNvSpPr txBox="1"/>
          <p:nvPr/>
        </p:nvSpPr>
        <p:spPr>
          <a:xfrm>
            <a:off x="4954133" y="1910350"/>
            <a:ext cx="2975216" cy="523220"/>
          </a:xfrm>
          <a:prstGeom prst="rect">
            <a:avLst/>
          </a:prstGeom>
          <a:noFill/>
        </p:spPr>
        <p:txBody>
          <a:bodyPr wrap="square" rtlCol="0">
            <a:spAutoFit/>
          </a:bodyPr>
          <a:lstStyle/>
          <a:p>
            <a:pPr>
              <a:buFont typeface="Arial" pitchFamily="34" charset="0"/>
              <a:buChar char="•"/>
            </a:pPr>
            <a:r>
              <a:rPr lang="es-ES_tradnl" sz="1400" dirty="0" smtClean="0">
                <a:solidFill>
                  <a:srgbClr val="606060"/>
                </a:solidFill>
              </a:rPr>
              <a:t>Fortalecimiento municipal</a:t>
            </a:r>
          </a:p>
          <a:p>
            <a:pPr>
              <a:buFont typeface="Arial" pitchFamily="34" charset="0"/>
              <a:buChar char="•"/>
            </a:pPr>
            <a:r>
              <a:rPr lang="es-ES_tradnl" sz="1400" dirty="0" smtClean="0">
                <a:solidFill>
                  <a:srgbClr val="606060"/>
                </a:solidFill>
              </a:rPr>
              <a:t>Sociedad participativa</a:t>
            </a:r>
          </a:p>
        </p:txBody>
      </p:sp>
      <p:sp>
        <p:nvSpPr>
          <p:cNvPr id="22" name="21 Abrir llave"/>
          <p:cNvSpPr/>
          <p:nvPr/>
        </p:nvSpPr>
        <p:spPr>
          <a:xfrm>
            <a:off x="4435523" y="1876091"/>
            <a:ext cx="272955" cy="584775"/>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_tradnl"/>
          </a:p>
        </p:txBody>
      </p:sp>
      <p:sp>
        <p:nvSpPr>
          <p:cNvPr id="24" name="23 Rectángulo"/>
          <p:cNvSpPr/>
          <p:nvPr/>
        </p:nvSpPr>
        <p:spPr>
          <a:xfrm>
            <a:off x="5678886" y="1163076"/>
            <a:ext cx="975460" cy="397032"/>
          </a:xfrm>
          <a:prstGeom prst="rect">
            <a:avLst/>
          </a:prstGeom>
        </p:spPr>
        <p:txBody>
          <a:bodyPr wrap="none">
            <a:spAutoFit/>
          </a:bodyPr>
          <a:lstStyle/>
          <a:p>
            <a:pPr marL="342900" indent="-342900" algn="ctr" eaLnBrk="0" fontAlgn="auto" hangingPunct="0">
              <a:lnSpc>
                <a:spcPct val="110000"/>
              </a:lnSpc>
              <a:spcBef>
                <a:spcPts val="1000"/>
              </a:spcBef>
              <a:spcAft>
                <a:spcPts val="0"/>
              </a:spcAft>
              <a:buClr>
                <a:srgbClr val="FF0000"/>
              </a:buClr>
              <a:buSzPct val="80000"/>
              <a:tabLst>
                <a:tab pos="355600" algn="l"/>
              </a:tabLst>
              <a:defRPr/>
            </a:pPr>
            <a:r>
              <a:rPr lang="es-ES_tradnl" b="1" dirty="0" smtClean="0">
                <a:solidFill>
                  <a:schemeClr val="tx1">
                    <a:lumMod val="65000"/>
                    <a:lumOff val="35000"/>
                  </a:schemeClr>
                </a:solidFill>
                <a:latin typeface="Arial"/>
                <a:cs typeface="Arial"/>
              </a:rPr>
              <a:t>Temas:</a:t>
            </a:r>
          </a:p>
        </p:txBody>
      </p:sp>
      <p:sp>
        <p:nvSpPr>
          <p:cNvPr id="25" name="24 Rectángulo"/>
          <p:cNvSpPr/>
          <p:nvPr/>
        </p:nvSpPr>
        <p:spPr>
          <a:xfrm>
            <a:off x="1996162" y="1186672"/>
            <a:ext cx="2287807" cy="373436"/>
          </a:xfrm>
          <a:prstGeom prst="rect">
            <a:avLst/>
          </a:prstGeom>
        </p:spPr>
        <p:txBody>
          <a:bodyPr wrap="none">
            <a:spAutoFit/>
          </a:bodyPr>
          <a:lstStyle/>
          <a:p>
            <a:pPr marL="342900" indent="-342900" algn="ctr" eaLnBrk="0" fontAlgn="auto" hangingPunct="0">
              <a:lnSpc>
                <a:spcPct val="110000"/>
              </a:lnSpc>
              <a:spcBef>
                <a:spcPts val="1000"/>
              </a:spcBef>
              <a:spcAft>
                <a:spcPts val="0"/>
              </a:spcAft>
              <a:buClr>
                <a:srgbClr val="FF0000"/>
              </a:buClr>
              <a:buSzPct val="80000"/>
              <a:tabLst>
                <a:tab pos="355600" algn="l"/>
              </a:tabLst>
              <a:defRPr/>
            </a:pPr>
            <a:r>
              <a:rPr lang="es-ES_tradnl" b="1" dirty="0" smtClean="0">
                <a:solidFill>
                  <a:schemeClr val="tx1">
                    <a:lumMod val="65000"/>
                    <a:lumOff val="35000"/>
                  </a:schemeClr>
                </a:solidFill>
                <a:latin typeface="Arial"/>
                <a:cs typeface="Arial"/>
              </a:rPr>
              <a:t>Ejes transversales:</a:t>
            </a:r>
          </a:p>
        </p:txBody>
      </p:sp>
      <p:sp>
        <p:nvSpPr>
          <p:cNvPr id="26" name="25 Rectángulo"/>
          <p:cNvSpPr/>
          <p:nvPr/>
        </p:nvSpPr>
        <p:spPr>
          <a:xfrm>
            <a:off x="647573" y="353758"/>
            <a:ext cx="6006773" cy="397032"/>
          </a:xfrm>
          <a:prstGeom prst="rect">
            <a:avLst/>
          </a:prstGeom>
        </p:spPr>
        <p:txBody>
          <a:bodyPr wrap="none">
            <a:spAutoFit/>
          </a:bodyPr>
          <a:lstStyle/>
          <a:p>
            <a:pPr marL="342900" indent="-342900" algn="just" eaLnBrk="0" fontAlgn="auto" hangingPunct="0">
              <a:lnSpc>
                <a:spcPct val="110000"/>
              </a:lnSpc>
              <a:spcBef>
                <a:spcPts val="1000"/>
              </a:spcBef>
              <a:spcAft>
                <a:spcPts val="0"/>
              </a:spcAft>
              <a:buClr>
                <a:srgbClr val="FF0000"/>
              </a:buClr>
              <a:buSzPct val="80000"/>
              <a:tabLst>
                <a:tab pos="355600" algn="l"/>
              </a:tabLst>
              <a:defRPr/>
            </a:pPr>
            <a:r>
              <a:rPr lang="es-ES_tradnl" b="1" dirty="0" smtClean="0">
                <a:solidFill>
                  <a:srgbClr val="2C2C2C"/>
                </a:solidFill>
                <a:latin typeface="Arial"/>
                <a:cs typeface="Arial"/>
              </a:rPr>
              <a:t>Ejes transversales: Gestión gubernamental distintiva</a:t>
            </a:r>
          </a:p>
        </p:txBody>
      </p:sp>
      <p:sp>
        <p:nvSpPr>
          <p:cNvPr id="33" name="32 CuadroTexto"/>
          <p:cNvSpPr txBox="1"/>
          <p:nvPr/>
        </p:nvSpPr>
        <p:spPr>
          <a:xfrm>
            <a:off x="4956405" y="2861019"/>
            <a:ext cx="3920608" cy="954107"/>
          </a:xfrm>
          <a:prstGeom prst="rect">
            <a:avLst/>
          </a:prstGeom>
          <a:noFill/>
        </p:spPr>
        <p:txBody>
          <a:bodyPr wrap="square" rtlCol="0">
            <a:spAutoFit/>
          </a:bodyPr>
          <a:lstStyle/>
          <a:p>
            <a:pPr>
              <a:buFont typeface="Arial" pitchFamily="34" charset="0"/>
              <a:buChar char="•"/>
            </a:pPr>
            <a:r>
              <a:rPr lang="es-ES_tradnl" sz="1400" dirty="0" smtClean="0">
                <a:solidFill>
                  <a:srgbClr val="606060"/>
                </a:solidFill>
              </a:rPr>
              <a:t>Simplificación administrativa</a:t>
            </a:r>
          </a:p>
          <a:p>
            <a:pPr>
              <a:buFont typeface="Arial" pitchFamily="34" charset="0"/>
              <a:buChar char="•"/>
            </a:pPr>
            <a:r>
              <a:rPr lang="es-ES_tradnl" sz="1400" dirty="0" smtClean="0">
                <a:solidFill>
                  <a:srgbClr val="606060"/>
                </a:solidFill>
              </a:rPr>
              <a:t>Gobierno digital</a:t>
            </a:r>
          </a:p>
          <a:p>
            <a:pPr>
              <a:buFont typeface="Arial" pitchFamily="34" charset="0"/>
              <a:buChar char="•"/>
            </a:pPr>
            <a:r>
              <a:rPr lang="es-ES_tradnl" sz="1400" dirty="0" smtClean="0">
                <a:solidFill>
                  <a:srgbClr val="606060"/>
                </a:solidFill>
              </a:rPr>
              <a:t>Profesionalización de los servidores públicos</a:t>
            </a:r>
          </a:p>
          <a:p>
            <a:pPr>
              <a:buFont typeface="Arial" pitchFamily="34" charset="0"/>
              <a:buChar char="•"/>
            </a:pPr>
            <a:r>
              <a:rPr lang="es-ES_tradnl" sz="1400" dirty="0" smtClean="0">
                <a:solidFill>
                  <a:srgbClr val="606060"/>
                </a:solidFill>
              </a:rPr>
              <a:t>Transparencia</a:t>
            </a:r>
          </a:p>
        </p:txBody>
      </p:sp>
      <p:sp>
        <p:nvSpPr>
          <p:cNvPr id="34" name="33 Abrir llave"/>
          <p:cNvSpPr/>
          <p:nvPr/>
        </p:nvSpPr>
        <p:spPr>
          <a:xfrm>
            <a:off x="4435523" y="2847375"/>
            <a:ext cx="272955" cy="1015662"/>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_tradnl"/>
          </a:p>
        </p:txBody>
      </p:sp>
      <p:sp>
        <p:nvSpPr>
          <p:cNvPr id="35" name="34 CuadroTexto"/>
          <p:cNvSpPr txBox="1"/>
          <p:nvPr/>
        </p:nvSpPr>
        <p:spPr>
          <a:xfrm>
            <a:off x="4958677" y="4105259"/>
            <a:ext cx="3920608" cy="738664"/>
          </a:xfrm>
          <a:prstGeom prst="rect">
            <a:avLst/>
          </a:prstGeom>
          <a:noFill/>
        </p:spPr>
        <p:txBody>
          <a:bodyPr wrap="square" rtlCol="0">
            <a:spAutoFit/>
          </a:bodyPr>
          <a:lstStyle/>
          <a:p>
            <a:pPr>
              <a:buFont typeface="Arial" pitchFamily="34" charset="0"/>
              <a:buChar char="•"/>
            </a:pPr>
            <a:r>
              <a:rPr lang="es-ES_tradnl" sz="1400" dirty="0" smtClean="0">
                <a:solidFill>
                  <a:srgbClr val="606060"/>
                </a:solidFill>
              </a:rPr>
              <a:t>Autonomía financiera</a:t>
            </a:r>
          </a:p>
          <a:p>
            <a:pPr>
              <a:buFont typeface="Arial" pitchFamily="34" charset="0"/>
              <a:buChar char="•"/>
            </a:pPr>
            <a:r>
              <a:rPr lang="es-ES_tradnl" sz="1400" dirty="0" smtClean="0">
                <a:solidFill>
                  <a:srgbClr val="606060"/>
                </a:solidFill>
              </a:rPr>
              <a:t>Recaudación y padrón de contribuyentes</a:t>
            </a:r>
          </a:p>
          <a:p>
            <a:pPr>
              <a:buFont typeface="Arial" pitchFamily="34" charset="0"/>
              <a:buChar char="•"/>
            </a:pPr>
            <a:r>
              <a:rPr lang="es-ES_tradnl" sz="1400" dirty="0" smtClean="0">
                <a:solidFill>
                  <a:srgbClr val="606060"/>
                </a:solidFill>
              </a:rPr>
              <a:t>Presupuesto a base de Resultados</a:t>
            </a:r>
          </a:p>
        </p:txBody>
      </p:sp>
      <p:sp>
        <p:nvSpPr>
          <p:cNvPr id="36" name="35 Abrir llave"/>
          <p:cNvSpPr/>
          <p:nvPr/>
        </p:nvSpPr>
        <p:spPr>
          <a:xfrm>
            <a:off x="4451443" y="4037023"/>
            <a:ext cx="272955" cy="1015662"/>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_tradnl"/>
          </a:p>
        </p:txBody>
      </p:sp>
    </p:spTree>
    <p:extLst>
      <p:ext uri="{BB962C8B-B14F-4D97-AF65-F5344CB8AC3E}">
        <p14:creationId xmlns:p14="http://schemas.microsoft.com/office/powerpoint/2010/main" val="3842021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6" name="5 Rectángulo"/>
          <p:cNvSpPr>
            <a:spLocks noChangeArrowheads="1"/>
          </p:cNvSpPr>
          <p:nvPr/>
        </p:nvSpPr>
        <p:spPr bwMode="auto">
          <a:xfrm>
            <a:off x="458193" y="232166"/>
            <a:ext cx="7977188" cy="467051"/>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Herramientas para la integración del PDM 2013-2015</a:t>
            </a:r>
            <a:endParaRPr lang="es-MX" sz="2400" kern="1000" spc="-30" dirty="0">
              <a:solidFill>
                <a:srgbClr val="FF0000"/>
              </a:solidFill>
              <a:latin typeface="Arial"/>
              <a:ea typeface="Arial" charset="0"/>
              <a:cs typeface="Arial"/>
            </a:endParaRPr>
          </a:p>
        </p:txBody>
      </p:sp>
      <p:pic>
        <p:nvPicPr>
          <p:cNvPr id="7" name="Picture 4"/>
          <p:cNvPicPr>
            <a:picLocks noChangeAspect="1" noChangeArrowheads="1"/>
          </p:cNvPicPr>
          <p:nvPr/>
        </p:nvPicPr>
        <p:blipFill>
          <a:blip r:embed="rId4" cstate="print"/>
          <a:srcRect/>
          <a:stretch>
            <a:fillRect/>
          </a:stretch>
        </p:blipFill>
        <p:spPr bwMode="auto">
          <a:xfrm>
            <a:off x="3193576" y="1040605"/>
            <a:ext cx="5721824" cy="3842111"/>
          </a:xfrm>
          <a:prstGeom prst="rect">
            <a:avLst/>
          </a:prstGeom>
          <a:noFill/>
          <a:ln w="9525">
            <a:noFill/>
            <a:miter lim="800000"/>
            <a:headEnd/>
            <a:tailEnd/>
          </a:ln>
        </p:spPr>
      </p:pic>
      <p:sp>
        <p:nvSpPr>
          <p:cNvPr id="8" name="7 CuadroTexto"/>
          <p:cNvSpPr txBox="1"/>
          <p:nvPr/>
        </p:nvSpPr>
        <p:spPr>
          <a:xfrm>
            <a:off x="196770" y="1597306"/>
            <a:ext cx="2743200" cy="2862322"/>
          </a:xfrm>
          <a:prstGeom prst="rect">
            <a:avLst/>
          </a:prstGeom>
          <a:noFill/>
        </p:spPr>
        <p:txBody>
          <a:bodyPr wrap="square" rtlCol="0">
            <a:spAutoFit/>
          </a:bodyPr>
          <a:lstStyle/>
          <a:p>
            <a:pPr algn="just"/>
            <a:r>
              <a:rPr lang="es-MX" dirty="0" smtClean="0">
                <a:solidFill>
                  <a:srgbClr val="414141"/>
                </a:solidFill>
              </a:rPr>
              <a:t>Con ayuda de la metodología de Matriz de Marco Lógico se elaborara cada uno de los pilares y ejes transversales del PMD 2013-2015 a efectos de tener un documento práctico, funcional, dinamizador y con proyecciones y estrategias factibles.</a:t>
            </a:r>
            <a:endParaRPr lang="es-MX" dirty="0">
              <a:solidFill>
                <a:srgbClr val="414141"/>
              </a:solidFill>
            </a:endParaRPr>
          </a:p>
        </p:txBody>
      </p:sp>
      <p:sp>
        <p:nvSpPr>
          <p:cNvPr id="10" name="9 CuadroTexto"/>
          <p:cNvSpPr txBox="1"/>
          <p:nvPr/>
        </p:nvSpPr>
        <p:spPr>
          <a:xfrm>
            <a:off x="457200" y="4940490"/>
            <a:ext cx="8229600" cy="646331"/>
          </a:xfrm>
          <a:prstGeom prst="rect">
            <a:avLst/>
          </a:prstGeom>
          <a:noFill/>
        </p:spPr>
        <p:txBody>
          <a:bodyPr wrap="square" rtlCol="0">
            <a:spAutoFit/>
          </a:bodyPr>
          <a:lstStyle/>
          <a:p>
            <a:pPr algn="just"/>
            <a:r>
              <a:rPr lang="es-MX" dirty="0" smtClean="0">
                <a:solidFill>
                  <a:srgbClr val="414141"/>
                </a:solidFill>
              </a:rPr>
              <a:t>La información generada por las matrices de marco lógico, servirá para producir información relevante para los procesos de toma de decisiones que deriven del PMD.</a:t>
            </a:r>
            <a:endParaRPr lang="es-MX" dirty="0">
              <a:solidFill>
                <a:srgbClr val="414141"/>
              </a:solidFill>
            </a:endParaRPr>
          </a:p>
        </p:txBody>
      </p:sp>
    </p:spTree>
    <p:extLst>
      <p:ext uri="{BB962C8B-B14F-4D97-AF65-F5344CB8AC3E}">
        <p14:creationId xmlns:p14="http://schemas.microsoft.com/office/powerpoint/2010/main" val="3842021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13" name="5 Rectángulo"/>
          <p:cNvSpPr>
            <a:spLocks noChangeArrowheads="1"/>
          </p:cNvSpPr>
          <p:nvPr/>
        </p:nvSpPr>
        <p:spPr bwMode="auto">
          <a:xfrm>
            <a:off x="458193" y="232166"/>
            <a:ext cx="7977188" cy="498598"/>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Guión ampliado PDM 2013-2015 (1)</a:t>
            </a:r>
            <a:endParaRPr lang="es-MX" sz="2400" kern="1000" spc="-30" dirty="0">
              <a:solidFill>
                <a:srgbClr val="FF0000"/>
              </a:solidFill>
              <a:latin typeface="Arial"/>
              <a:ea typeface="Arial" charset="0"/>
              <a:cs typeface="Arial"/>
            </a:endParaRPr>
          </a:p>
        </p:txBody>
      </p:sp>
      <p:sp>
        <p:nvSpPr>
          <p:cNvPr id="11" name="10 CuadroTexto"/>
          <p:cNvSpPr txBox="1"/>
          <p:nvPr/>
        </p:nvSpPr>
        <p:spPr>
          <a:xfrm>
            <a:off x="323540" y="612300"/>
            <a:ext cx="4398579" cy="5293757"/>
          </a:xfrm>
          <a:prstGeom prst="rect">
            <a:avLst/>
          </a:prstGeom>
          <a:noFill/>
          <a:ln>
            <a:solidFill>
              <a:schemeClr val="tx1"/>
            </a:solidFill>
          </a:ln>
        </p:spPr>
        <p:txBody>
          <a:bodyPr wrap="square" rtlCol="0">
            <a:spAutoFit/>
          </a:bodyPr>
          <a:lstStyle/>
          <a:p>
            <a:r>
              <a:rPr lang="es-ES_tradnl" sz="1300" dirty="0" smtClean="0"/>
              <a:t>Presentación</a:t>
            </a:r>
          </a:p>
          <a:p>
            <a:pPr lvl="0">
              <a:buFont typeface="Arial" pitchFamily="34" charset="0"/>
              <a:buChar char="•"/>
            </a:pPr>
            <a:r>
              <a:rPr lang="es-ES_tradnl" sz="1300" dirty="0" smtClean="0"/>
              <a:t>Compromiso político</a:t>
            </a:r>
          </a:p>
          <a:p>
            <a:pPr lvl="0">
              <a:buFont typeface="Arial" pitchFamily="34" charset="0"/>
              <a:buChar char="•"/>
            </a:pPr>
            <a:r>
              <a:rPr lang="es-ES_tradnl" sz="1300" dirty="0" smtClean="0"/>
              <a:t>Objetivo general y contenido del PMD</a:t>
            </a:r>
          </a:p>
          <a:p>
            <a:r>
              <a:rPr lang="es-ES_tradnl" sz="1300" dirty="0" smtClean="0"/>
              <a:t>1.- Marco legal</a:t>
            </a:r>
          </a:p>
          <a:p>
            <a:r>
              <a:rPr lang="es-ES_tradnl" sz="1300" dirty="0" smtClean="0"/>
              <a:t>2.- Participación democrática de todos los sectores sociales para la formulación del Plan Municipal del Desarrollo 2013-2015</a:t>
            </a:r>
          </a:p>
          <a:p>
            <a:r>
              <a:rPr lang="es-ES_tradnl" sz="1300" dirty="0" smtClean="0"/>
              <a:t>3.-Misión,  visión y prospectiva</a:t>
            </a:r>
          </a:p>
          <a:p>
            <a:pPr lvl="0">
              <a:buFont typeface="Arial" pitchFamily="34" charset="0"/>
              <a:buChar char="•"/>
            </a:pPr>
            <a:r>
              <a:rPr lang="es-ES_tradnl" sz="1300" dirty="0" smtClean="0"/>
              <a:t>Principios fundamentales</a:t>
            </a:r>
          </a:p>
          <a:p>
            <a:r>
              <a:rPr lang="es-ES_tradnl" sz="1300" dirty="0" smtClean="0"/>
              <a:t>4.- Tlalnepantla Solidario (Pilar 1)</a:t>
            </a:r>
          </a:p>
          <a:p>
            <a:r>
              <a:rPr lang="es-ES_tradnl" sz="1300" dirty="0" smtClean="0"/>
              <a:t>4.1.- Diagnóstico</a:t>
            </a:r>
          </a:p>
          <a:p>
            <a:pPr lvl="0">
              <a:buFont typeface="Arial" pitchFamily="34" charset="0"/>
              <a:buChar char="•"/>
            </a:pPr>
            <a:r>
              <a:rPr lang="es-ES_tradnl" sz="1300" dirty="0" smtClean="0"/>
              <a:t>Pobreza, marginación, desigualdad y desarrollo humano</a:t>
            </a:r>
          </a:p>
          <a:p>
            <a:pPr lvl="2">
              <a:buFont typeface="Arial" pitchFamily="34" charset="0"/>
              <a:buChar char="•"/>
            </a:pPr>
            <a:r>
              <a:rPr lang="es-ES_tradnl" sz="1300" dirty="0" smtClean="0"/>
              <a:t>Pobreza</a:t>
            </a:r>
          </a:p>
          <a:p>
            <a:pPr lvl="2">
              <a:buFont typeface="Arial" pitchFamily="34" charset="0"/>
              <a:buChar char="•"/>
            </a:pPr>
            <a:r>
              <a:rPr lang="es-ES_tradnl" sz="1300" dirty="0" smtClean="0"/>
              <a:t>Marginación </a:t>
            </a:r>
          </a:p>
          <a:p>
            <a:pPr lvl="2">
              <a:buFont typeface="Arial" pitchFamily="34" charset="0"/>
              <a:buChar char="•"/>
            </a:pPr>
            <a:r>
              <a:rPr lang="es-ES_tradnl" sz="1300" dirty="0" smtClean="0"/>
              <a:t>Desigualdad</a:t>
            </a:r>
          </a:p>
          <a:p>
            <a:pPr lvl="2">
              <a:buFont typeface="Arial" pitchFamily="34" charset="0"/>
              <a:buChar char="•"/>
            </a:pPr>
            <a:r>
              <a:rPr lang="es-ES_tradnl" sz="1300" dirty="0" smtClean="0"/>
              <a:t>Desarrollo humano</a:t>
            </a:r>
          </a:p>
          <a:p>
            <a:pPr lvl="0">
              <a:buFont typeface="Arial" pitchFamily="34" charset="0"/>
              <a:buChar char="•"/>
            </a:pPr>
            <a:r>
              <a:rPr lang="es-ES_tradnl" sz="1300" dirty="0" smtClean="0"/>
              <a:t>Núcleo social y calidad de vida</a:t>
            </a:r>
          </a:p>
          <a:p>
            <a:pPr lvl="0">
              <a:buFont typeface="Arial" pitchFamily="34" charset="0"/>
              <a:buChar char="•"/>
            </a:pPr>
            <a:r>
              <a:rPr lang="es-ES_tradnl" sz="1300" dirty="0" smtClean="0"/>
              <a:t>Atención focalizada hacia sectores sociales</a:t>
            </a:r>
          </a:p>
          <a:p>
            <a:pPr lvl="2">
              <a:buFont typeface="Arial" pitchFamily="34" charset="0"/>
              <a:buChar char="•"/>
            </a:pPr>
            <a:r>
              <a:rPr lang="es-ES_tradnl" sz="1300" dirty="0" smtClean="0"/>
              <a:t>Niños</a:t>
            </a:r>
          </a:p>
          <a:p>
            <a:pPr lvl="2">
              <a:buFont typeface="Arial" pitchFamily="34" charset="0"/>
              <a:buChar char="•"/>
            </a:pPr>
            <a:r>
              <a:rPr lang="es-ES_tradnl" sz="1300" dirty="0" smtClean="0"/>
              <a:t>Jóvenes</a:t>
            </a:r>
          </a:p>
          <a:p>
            <a:pPr lvl="2">
              <a:buFont typeface="Arial" pitchFamily="34" charset="0"/>
              <a:buChar char="•"/>
            </a:pPr>
            <a:r>
              <a:rPr lang="es-ES_tradnl" sz="1300" dirty="0" smtClean="0"/>
              <a:t>Adultos Mayores</a:t>
            </a:r>
          </a:p>
          <a:p>
            <a:pPr lvl="2">
              <a:buFont typeface="Arial" pitchFamily="34" charset="0"/>
              <a:buChar char="•"/>
            </a:pPr>
            <a:r>
              <a:rPr lang="es-ES_tradnl" sz="1300" dirty="0" smtClean="0"/>
              <a:t>Mujeres</a:t>
            </a:r>
          </a:p>
          <a:p>
            <a:pPr lvl="2">
              <a:buFont typeface="Arial" pitchFamily="34" charset="0"/>
              <a:buChar char="•"/>
            </a:pPr>
            <a:r>
              <a:rPr lang="es-ES_tradnl" sz="1300" dirty="0" smtClean="0"/>
              <a:t>Personas discapacitadas</a:t>
            </a:r>
          </a:p>
          <a:p>
            <a:pPr lvl="0">
              <a:buFont typeface="Arial" pitchFamily="34" charset="0"/>
              <a:buChar char="•"/>
            </a:pPr>
            <a:r>
              <a:rPr lang="es-ES_tradnl" sz="1300" dirty="0" smtClean="0"/>
              <a:t>Salud</a:t>
            </a:r>
          </a:p>
          <a:p>
            <a:pPr lvl="0">
              <a:buFont typeface="Arial" pitchFamily="34" charset="0"/>
              <a:buChar char="•"/>
            </a:pPr>
            <a:r>
              <a:rPr lang="es-ES_tradnl" sz="1300" dirty="0" smtClean="0"/>
              <a:t>Educación</a:t>
            </a:r>
          </a:p>
        </p:txBody>
      </p:sp>
      <p:sp>
        <p:nvSpPr>
          <p:cNvPr id="15" name="14 Rectángulo"/>
          <p:cNvSpPr/>
          <p:nvPr/>
        </p:nvSpPr>
        <p:spPr>
          <a:xfrm>
            <a:off x="4708480" y="620173"/>
            <a:ext cx="4367048" cy="5293757"/>
          </a:xfrm>
          <a:prstGeom prst="rect">
            <a:avLst/>
          </a:prstGeom>
          <a:ln>
            <a:solidFill>
              <a:schemeClr val="tx1"/>
            </a:solidFill>
          </a:ln>
        </p:spPr>
        <p:txBody>
          <a:bodyPr wrap="square">
            <a:spAutoFit/>
          </a:bodyPr>
          <a:lstStyle/>
          <a:p>
            <a:pPr>
              <a:buFont typeface="Arial" pitchFamily="34" charset="0"/>
              <a:buChar char="•"/>
            </a:pPr>
            <a:r>
              <a:rPr lang="es-ES_tradnl" sz="1300" dirty="0" smtClean="0"/>
              <a:t>Vivienda digna y servicios básicos</a:t>
            </a:r>
          </a:p>
          <a:p>
            <a:pPr>
              <a:buFont typeface="Arial" pitchFamily="34" charset="0"/>
              <a:buChar char="•"/>
            </a:pPr>
            <a:r>
              <a:rPr lang="es-ES_tradnl" sz="1300" dirty="0" smtClean="0"/>
              <a:t>Cultura y recreación</a:t>
            </a:r>
          </a:p>
          <a:p>
            <a:pPr>
              <a:buFont typeface="Arial" pitchFamily="34" charset="0"/>
              <a:buChar char="•"/>
            </a:pPr>
            <a:r>
              <a:rPr lang="es-ES_tradnl" sz="1300" dirty="0" smtClean="0"/>
              <a:t>Deporte</a:t>
            </a:r>
          </a:p>
          <a:p>
            <a:r>
              <a:rPr lang="es-ES_tradnl" sz="1300" dirty="0" smtClean="0"/>
              <a:t>4.2.- Objetivos y estrategias</a:t>
            </a:r>
          </a:p>
          <a:p>
            <a:pPr lvl="0">
              <a:buFont typeface="Arial" pitchFamily="34" charset="0"/>
              <a:buChar char="•"/>
            </a:pPr>
            <a:r>
              <a:rPr lang="es-ES_tradnl" sz="1300" dirty="0" smtClean="0"/>
              <a:t>Indicadores</a:t>
            </a:r>
          </a:p>
          <a:p>
            <a:r>
              <a:rPr lang="es-ES_tradnl" sz="1300" dirty="0" smtClean="0"/>
              <a:t>4.3.- Líneas de acción de un Tlalnepantla Solidario </a:t>
            </a:r>
          </a:p>
          <a:p>
            <a:r>
              <a:rPr lang="es-ES_tradnl" sz="1300" dirty="0" smtClean="0"/>
              <a:t>4.4. Vinculación con el Sistema de Planeación Estatal</a:t>
            </a:r>
          </a:p>
          <a:p>
            <a:r>
              <a:rPr lang="es-ES_tradnl" sz="1300" dirty="0" smtClean="0"/>
              <a:t>5</a:t>
            </a:r>
            <a:r>
              <a:rPr lang="es-ES_tradnl" sz="1300" smtClean="0"/>
              <a:t>.- Tlalnepantla </a:t>
            </a:r>
            <a:r>
              <a:rPr lang="es-ES_tradnl" sz="1300" dirty="0" smtClean="0"/>
              <a:t>Progresista (Pilar 2)</a:t>
            </a:r>
          </a:p>
          <a:p>
            <a:r>
              <a:rPr lang="es-ES_tradnl" sz="1300" dirty="0" smtClean="0"/>
              <a:t>5.1.- Diagnóstico</a:t>
            </a:r>
          </a:p>
          <a:p>
            <a:pPr lvl="0">
              <a:buFont typeface="Arial" pitchFamily="34" charset="0"/>
              <a:buChar char="•"/>
            </a:pPr>
            <a:r>
              <a:rPr lang="es-ES_tradnl" sz="1300" dirty="0" smtClean="0"/>
              <a:t>Crecimiento económico, empleo y productividad</a:t>
            </a:r>
          </a:p>
          <a:p>
            <a:pPr lvl="2">
              <a:buFont typeface="Arial" pitchFamily="34" charset="0"/>
              <a:buChar char="•"/>
            </a:pPr>
            <a:r>
              <a:rPr lang="es-ES_tradnl" sz="1300" dirty="0" smtClean="0"/>
              <a:t>Crecimiento económico</a:t>
            </a:r>
          </a:p>
          <a:p>
            <a:pPr lvl="2">
              <a:buFont typeface="Arial" pitchFamily="34" charset="0"/>
              <a:buChar char="•"/>
            </a:pPr>
            <a:r>
              <a:rPr lang="es-ES_tradnl" sz="1300" dirty="0" smtClean="0"/>
              <a:t>Empleo</a:t>
            </a:r>
          </a:p>
          <a:p>
            <a:pPr lvl="2">
              <a:buFont typeface="Arial" pitchFamily="34" charset="0"/>
              <a:buChar char="•"/>
            </a:pPr>
            <a:r>
              <a:rPr lang="es-ES_tradnl" sz="1300" dirty="0" smtClean="0"/>
              <a:t>Productividad</a:t>
            </a:r>
          </a:p>
          <a:p>
            <a:pPr lvl="0">
              <a:buFont typeface="Arial" pitchFamily="34" charset="0"/>
              <a:buChar char="•"/>
            </a:pPr>
            <a:r>
              <a:rPr lang="es-ES_tradnl" sz="1300" dirty="0" smtClean="0"/>
              <a:t>Actividades económicas del municipio</a:t>
            </a:r>
          </a:p>
          <a:p>
            <a:pPr lvl="0">
              <a:buFont typeface="Arial" pitchFamily="34" charset="0"/>
              <a:buChar char="•"/>
            </a:pPr>
            <a:r>
              <a:rPr lang="es-ES_tradnl" sz="1300" dirty="0" smtClean="0"/>
              <a:t>Fomento a la competitividad</a:t>
            </a:r>
          </a:p>
          <a:p>
            <a:pPr lvl="0">
              <a:buFont typeface="Arial" pitchFamily="34" charset="0"/>
              <a:buChar char="•"/>
            </a:pPr>
            <a:r>
              <a:rPr lang="es-ES_tradnl" sz="1300" dirty="0" smtClean="0"/>
              <a:t>Marco normativo y regulación</a:t>
            </a:r>
          </a:p>
          <a:p>
            <a:pPr lvl="0">
              <a:buFont typeface="Arial" pitchFamily="34" charset="0"/>
              <a:buChar char="•"/>
            </a:pPr>
            <a:r>
              <a:rPr lang="es-ES_tradnl" sz="1300" dirty="0" smtClean="0"/>
              <a:t>Capital humano</a:t>
            </a:r>
          </a:p>
          <a:p>
            <a:pPr lvl="0">
              <a:buFont typeface="Arial" pitchFamily="34" charset="0"/>
              <a:buChar char="•"/>
            </a:pPr>
            <a:r>
              <a:rPr lang="es-ES_tradnl" sz="1300" dirty="0" smtClean="0"/>
              <a:t>Infraestructura</a:t>
            </a:r>
          </a:p>
          <a:p>
            <a:pPr lvl="2">
              <a:buFont typeface="Arial" pitchFamily="34" charset="0"/>
              <a:buChar char="•"/>
            </a:pPr>
            <a:r>
              <a:rPr lang="es-ES_tradnl" sz="1300" dirty="0" smtClean="0"/>
              <a:t>Infraestructura en comunicaciones</a:t>
            </a:r>
          </a:p>
          <a:p>
            <a:pPr lvl="2">
              <a:buFont typeface="Arial" pitchFamily="34" charset="0"/>
              <a:buChar char="•"/>
            </a:pPr>
            <a:r>
              <a:rPr lang="es-ES_tradnl" sz="1300" dirty="0" smtClean="0"/>
              <a:t>Telecomunicaciones</a:t>
            </a:r>
          </a:p>
          <a:p>
            <a:pPr lvl="0">
              <a:buFont typeface="Arial" pitchFamily="34" charset="0"/>
              <a:buChar char="•"/>
            </a:pPr>
            <a:r>
              <a:rPr lang="es-ES_tradnl" sz="1300" dirty="0" smtClean="0"/>
              <a:t>Desarrollo regional: ZMVM</a:t>
            </a:r>
          </a:p>
          <a:p>
            <a:pPr lvl="0">
              <a:buFont typeface="Arial" pitchFamily="34" charset="0"/>
              <a:buChar char="•"/>
            </a:pPr>
            <a:r>
              <a:rPr lang="es-ES_tradnl" sz="1300" dirty="0" smtClean="0"/>
              <a:t>Desarrollo sustentable</a:t>
            </a:r>
          </a:p>
          <a:p>
            <a:pPr lvl="2">
              <a:buFont typeface="Arial" pitchFamily="34" charset="0"/>
              <a:buChar char="•"/>
            </a:pPr>
            <a:r>
              <a:rPr lang="es-ES_tradnl" sz="1300" dirty="0" smtClean="0"/>
              <a:t>Control de emisiones</a:t>
            </a:r>
          </a:p>
          <a:p>
            <a:pPr lvl="2">
              <a:buFont typeface="Arial" pitchFamily="34" charset="0"/>
              <a:buChar char="•"/>
            </a:pPr>
            <a:r>
              <a:rPr lang="es-ES_tradnl" sz="1300" dirty="0" smtClean="0"/>
              <a:t>Manejo de residuos sólidos</a:t>
            </a:r>
          </a:p>
          <a:p>
            <a:pPr lvl="0">
              <a:buFont typeface="Arial" pitchFamily="34" charset="0"/>
              <a:buChar char="•"/>
            </a:pPr>
            <a:r>
              <a:rPr lang="es-ES_tradnl" sz="1300" dirty="0" smtClean="0"/>
              <a:t>Servicios Públicos</a:t>
            </a:r>
          </a:p>
          <a:p>
            <a:pPr lvl="2">
              <a:buFont typeface="Arial" pitchFamily="34" charset="0"/>
              <a:buChar char="•"/>
            </a:pPr>
            <a:r>
              <a:rPr lang="es-ES_tradnl" sz="1300" dirty="0" smtClean="0"/>
              <a:t>Agua potable</a:t>
            </a:r>
          </a:p>
        </p:txBody>
      </p:sp>
    </p:spTree>
    <p:extLst>
      <p:ext uri="{BB962C8B-B14F-4D97-AF65-F5344CB8AC3E}">
        <p14:creationId xmlns:p14="http://schemas.microsoft.com/office/powerpoint/2010/main" val="384202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29441"/>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5 Rectángulo"/>
          <p:cNvSpPr>
            <a:spLocks noChangeArrowheads="1"/>
          </p:cNvSpPr>
          <p:nvPr/>
        </p:nvSpPr>
        <p:spPr bwMode="auto">
          <a:xfrm>
            <a:off x="555252" y="354569"/>
            <a:ext cx="7977188" cy="467051"/>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Cronograma para la planeación </a:t>
            </a:r>
            <a:endParaRPr lang="es-MX" sz="2400" kern="1000" spc="-30" dirty="0">
              <a:solidFill>
                <a:srgbClr val="FF0000"/>
              </a:solidFill>
              <a:latin typeface="Arial"/>
              <a:ea typeface="Arial" charset="0"/>
              <a:cs typeface="Arial"/>
            </a:endParaRPr>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cxnSp>
        <p:nvCxnSpPr>
          <p:cNvPr id="10" name="9 Conector recto"/>
          <p:cNvCxnSpPr/>
          <p:nvPr/>
        </p:nvCxnSpPr>
        <p:spPr>
          <a:xfrm>
            <a:off x="395536" y="2662444"/>
            <a:ext cx="8208912" cy="0"/>
          </a:xfrm>
          <a:prstGeom prst="line">
            <a:avLst/>
          </a:prstGeom>
        </p:spPr>
        <p:style>
          <a:lnRef idx="3">
            <a:schemeClr val="dk1"/>
          </a:lnRef>
          <a:fillRef idx="0">
            <a:schemeClr val="dk1"/>
          </a:fillRef>
          <a:effectRef idx="2">
            <a:schemeClr val="dk1"/>
          </a:effectRef>
          <a:fontRef idx="minor">
            <a:schemeClr val="tx1"/>
          </a:fontRef>
        </p:style>
      </p:cxnSp>
      <p:cxnSp>
        <p:nvCxnSpPr>
          <p:cNvPr id="11" name="10 Conector recto"/>
          <p:cNvCxnSpPr/>
          <p:nvPr/>
        </p:nvCxnSpPr>
        <p:spPr>
          <a:xfrm>
            <a:off x="395536" y="251842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3" name="12 Conector recto"/>
          <p:cNvCxnSpPr/>
          <p:nvPr/>
        </p:nvCxnSpPr>
        <p:spPr>
          <a:xfrm>
            <a:off x="683568" y="2590436"/>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5" name="14 Conector recto"/>
          <p:cNvCxnSpPr/>
          <p:nvPr/>
        </p:nvCxnSpPr>
        <p:spPr>
          <a:xfrm>
            <a:off x="971600" y="2590436"/>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6" name="15 Conector recto"/>
          <p:cNvCxnSpPr/>
          <p:nvPr/>
        </p:nvCxnSpPr>
        <p:spPr>
          <a:xfrm>
            <a:off x="3347864" y="2590436"/>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7" name="16 Conector recto"/>
          <p:cNvCxnSpPr/>
          <p:nvPr/>
        </p:nvCxnSpPr>
        <p:spPr>
          <a:xfrm>
            <a:off x="6228184" y="2590436"/>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8" name="17 Conector recto"/>
          <p:cNvCxnSpPr/>
          <p:nvPr/>
        </p:nvCxnSpPr>
        <p:spPr>
          <a:xfrm>
            <a:off x="8604448" y="251842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9" name="18 Conector recto"/>
          <p:cNvCxnSpPr/>
          <p:nvPr/>
        </p:nvCxnSpPr>
        <p:spPr>
          <a:xfrm>
            <a:off x="1259632" y="2590436"/>
            <a:ext cx="0" cy="216024"/>
          </a:xfrm>
          <a:prstGeom prst="line">
            <a:avLst/>
          </a:prstGeom>
        </p:spPr>
        <p:style>
          <a:lnRef idx="2">
            <a:schemeClr val="dk1"/>
          </a:lnRef>
          <a:fillRef idx="0">
            <a:schemeClr val="dk1"/>
          </a:fillRef>
          <a:effectRef idx="1">
            <a:schemeClr val="dk1"/>
          </a:effectRef>
          <a:fontRef idx="minor">
            <a:schemeClr val="tx1"/>
          </a:fontRef>
        </p:style>
      </p:cxnSp>
      <p:sp>
        <p:nvSpPr>
          <p:cNvPr id="20" name="19 CuadroTexto"/>
          <p:cNvSpPr txBox="1"/>
          <p:nvPr/>
        </p:nvSpPr>
        <p:spPr>
          <a:xfrm>
            <a:off x="2915816" y="2123255"/>
            <a:ext cx="864096" cy="461665"/>
          </a:xfrm>
          <a:prstGeom prst="rect">
            <a:avLst/>
          </a:prstGeom>
          <a:noFill/>
        </p:spPr>
        <p:txBody>
          <a:bodyPr wrap="square" rtlCol="0">
            <a:spAutoFit/>
          </a:bodyPr>
          <a:lstStyle/>
          <a:p>
            <a:pPr algn="ctr"/>
            <a:r>
              <a:rPr lang="es-MX" sz="1200" b="1" dirty="0" smtClean="0"/>
              <a:t>Enero 2014</a:t>
            </a:r>
            <a:endParaRPr lang="es-MX" sz="1200" b="1" dirty="0"/>
          </a:p>
        </p:txBody>
      </p:sp>
      <p:sp>
        <p:nvSpPr>
          <p:cNvPr id="21" name="20 CuadroTexto"/>
          <p:cNvSpPr txBox="1"/>
          <p:nvPr/>
        </p:nvSpPr>
        <p:spPr>
          <a:xfrm>
            <a:off x="5724128" y="2123255"/>
            <a:ext cx="864096" cy="461665"/>
          </a:xfrm>
          <a:prstGeom prst="rect">
            <a:avLst/>
          </a:prstGeom>
          <a:noFill/>
        </p:spPr>
        <p:txBody>
          <a:bodyPr wrap="square" rtlCol="0">
            <a:spAutoFit/>
          </a:bodyPr>
          <a:lstStyle/>
          <a:p>
            <a:pPr algn="ctr"/>
            <a:r>
              <a:rPr lang="es-MX" sz="1200" b="1" dirty="0" smtClean="0"/>
              <a:t>Enero 2015</a:t>
            </a:r>
            <a:endParaRPr lang="es-MX" sz="1200" b="1" dirty="0"/>
          </a:p>
        </p:txBody>
      </p:sp>
      <p:sp>
        <p:nvSpPr>
          <p:cNvPr id="22" name="21 CuadroTexto"/>
          <p:cNvSpPr txBox="1"/>
          <p:nvPr/>
        </p:nvSpPr>
        <p:spPr>
          <a:xfrm>
            <a:off x="8100392" y="2051247"/>
            <a:ext cx="864096" cy="430887"/>
          </a:xfrm>
          <a:prstGeom prst="rect">
            <a:avLst/>
          </a:prstGeom>
          <a:noFill/>
        </p:spPr>
        <p:txBody>
          <a:bodyPr wrap="square" rtlCol="0">
            <a:spAutoFit/>
          </a:bodyPr>
          <a:lstStyle/>
          <a:p>
            <a:pPr algn="ctr"/>
            <a:r>
              <a:rPr lang="es-MX" sz="1100" b="1" dirty="0" smtClean="0"/>
              <a:t>Diciembre 2015</a:t>
            </a:r>
            <a:endParaRPr lang="es-MX" sz="1100" b="1" dirty="0"/>
          </a:p>
        </p:txBody>
      </p:sp>
      <p:sp>
        <p:nvSpPr>
          <p:cNvPr id="23" name="22 CuadroTexto"/>
          <p:cNvSpPr txBox="1"/>
          <p:nvPr/>
        </p:nvSpPr>
        <p:spPr>
          <a:xfrm>
            <a:off x="526161" y="2832882"/>
            <a:ext cx="1512168" cy="261610"/>
          </a:xfrm>
          <a:prstGeom prst="rect">
            <a:avLst/>
          </a:prstGeom>
          <a:noFill/>
        </p:spPr>
        <p:txBody>
          <a:bodyPr wrap="square" rtlCol="0">
            <a:spAutoFit/>
          </a:bodyPr>
          <a:lstStyle/>
          <a:p>
            <a:pPr algn="ctr"/>
            <a:r>
              <a:rPr lang="es-MX" sz="1100" dirty="0" smtClean="0"/>
              <a:t>Marzo</a:t>
            </a:r>
          </a:p>
        </p:txBody>
      </p:sp>
      <p:sp>
        <p:nvSpPr>
          <p:cNvPr id="24" name="23 CuadroTexto"/>
          <p:cNvSpPr txBox="1"/>
          <p:nvPr/>
        </p:nvSpPr>
        <p:spPr>
          <a:xfrm>
            <a:off x="1043608" y="2336520"/>
            <a:ext cx="1656184" cy="261610"/>
          </a:xfrm>
          <a:prstGeom prst="rect">
            <a:avLst/>
          </a:prstGeom>
          <a:noFill/>
        </p:spPr>
        <p:txBody>
          <a:bodyPr wrap="square" rtlCol="0">
            <a:spAutoFit/>
          </a:bodyPr>
          <a:lstStyle/>
          <a:p>
            <a:pPr algn="ctr"/>
            <a:r>
              <a:rPr lang="es-MX" sz="1100" dirty="0" smtClean="0"/>
              <a:t>1° ejercicio fiscal </a:t>
            </a:r>
            <a:endParaRPr lang="es-MX" sz="1100" dirty="0"/>
          </a:p>
        </p:txBody>
      </p:sp>
      <p:sp>
        <p:nvSpPr>
          <p:cNvPr id="25" name="24 CuadroTexto"/>
          <p:cNvSpPr txBox="1"/>
          <p:nvPr/>
        </p:nvSpPr>
        <p:spPr>
          <a:xfrm>
            <a:off x="3923928" y="2408528"/>
            <a:ext cx="1656184" cy="261610"/>
          </a:xfrm>
          <a:prstGeom prst="rect">
            <a:avLst/>
          </a:prstGeom>
          <a:noFill/>
        </p:spPr>
        <p:txBody>
          <a:bodyPr wrap="square" rtlCol="0">
            <a:spAutoFit/>
          </a:bodyPr>
          <a:lstStyle/>
          <a:p>
            <a:pPr algn="ctr"/>
            <a:r>
              <a:rPr lang="es-MX" sz="1100" dirty="0" smtClean="0"/>
              <a:t>2° ejercicio fiscal</a:t>
            </a:r>
            <a:endParaRPr lang="es-MX" sz="1100" dirty="0"/>
          </a:p>
        </p:txBody>
      </p:sp>
      <p:sp>
        <p:nvSpPr>
          <p:cNvPr id="26" name="25 CuadroTexto"/>
          <p:cNvSpPr txBox="1"/>
          <p:nvPr/>
        </p:nvSpPr>
        <p:spPr>
          <a:xfrm>
            <a:off x="6516216" y="2408528"/>
            <a:ext cx="1656184" cy="261610"/>
          </a:xfrm>
          <a:prstGeom prst="rect">
            <a:avLst/>
          </a:prstGeom>
          <a:noFill/>
        </p:spPr>
        <p:txBody>
          <a:bodyPr wrap="square" rtlCol="0">
            <a:spAutoFit/>
          </a:bodyPr>
          <a:lstStyle/>
          <a:p>
            <a:pPr algn="ctr"/>
            <a:r>
              <a:rPr lang="es-MX" sz="1100" dirty="0" smtClean="0"/>
              <a:t>3° ejercicio fiscal</a:t>
            </a:r>
            <a:endParaRPr lang="es-MX" sz="1100" dirty="0"/>
          </a:p>
        </p:txBody>
      </p:sp>
      <p:cxnSp>
        <p:nvCxnSpPr>
          <p:cNvPr id="27" name="26 Conector recto"/>
          <p:cNvCxnSpPr/>
          <p:nvPr/>
        </p:nvCxnSpPr>
        <p:spPr>
          <a:xfrm>
            <a:off x="395536" y="4211487"/>
            <a:ext cx="936104" cy="0"/>
          </a:xfrm>
          <a:prstGeom prst="line">
            <a:avLst/>
          </a:prstGeom>
          <a:ln>
            <a:solidFill>
              <a:srgbClr val="008000"/>
            </a:solidFill>
          </a:ln>
        </p:spPr>
        <p:style>
          <a:lnRef idx="3">
            <a:schemeClr val="accent3"/>
          </a:lnRef>
          <a:fillRef idx="0">
            <a:schemeClr val="accent3"/>
          </a:fillRef>
          <a:effectRef idx="2">
            <a:schemeClr val="accent3"/>
          </a:effectRef>
          <a:fontRef idx="minor">
            <a:schemeClr val="tx1"/>
          </a:fontRef>
        </p:style>
      </p:cxnSp>
      <p:cxnSp>
        <p:nvCxnSpPr>
          <p:cNvPr id="28" name="27 Conector recto"/>
          <p:cNvCxnSpPr/>
          <p:nvPr/>
        </p:nvCxnSpPr>
        <p:spPr>
          <a:xfrm>
            <a:off x="395536" y="4139479"/>
            <a:ext cx="0" cy="216024"/>
          </a:xfrm>
          <a:prstGeom prst="line">
            <a:avLst/>
          </a:prstGeom>
          <a:ln>
            <a:solidFill>
              <a:srgbClr val="008000"/>
            </a:solidFill>
          </a:ln>
        </p:spPr>
        <p:style>
          <a:lnRef idx="3">
            <a:schemeClr val="accent3"/>
          </a:lnRef>
          <a:fillRef idx="0">
            <a:schemeClr val="accent3"/>
          </a:fillRef>
          <a:effectRef idx="2">
            <a:schemeClr val="accent3"/>
          </a:effectRef>
          <a:fontRef idx="minor">
            <a:schemeClr val="tx1"/>
          </a:fontRef>
        </p:style>
      </p:cxnSp>
      <p:cxnSp>
        <p:nvCxnSpPr>
          <p:cNvPr id="29" name="28 Conector recto"/>
          <p:cNvCxnSpPr/>
          <p:nvPr/>
        </p:nvCxnSpPr>
        <p:spPr>
          <a:xfrm>
            <a:off x="1331640" y="4139479"/>
            <a:ext cx="0" cy="216024"/>
          </a:xfrm>
          <a:prstGeom prst="line">
            <a:avLst/>
          </a:prstGeom>
          <a:ln>
            <a:solidFill>
              <a:srgbClr val="008000"/>
            </a:solidFill>
          </a:ln>
        </p:spPr>
        <p:style>
          <a:lnRef idx="3">
            <a:schemeClr val="accent3"/>
          </a:lnRef>
          <a:fillRef idx="0">
            <a:schemeClr val="accent3"/>
          </a:fillRef>
          <a:effectRef idx="2">
            <a:schemeClr val="accent3"/>
          </a:effectRef>
          <a:fontRef idx="minor">
            <a:schemeClr val="tx1"/>
          </a:fontRef>
        </p:style>
      </p:cxnSp>
      <p:sp>
        <p:nvSpPr>
          <p:cNvPr id="30" name="29 CuadroTexto"/>
          <p:cNvSpPr txBox="1"/>
          <p:nvPr/>
        </p:nvSpPr>
        <p:spPr>
          <a:xfrm>
            <a:off x="251520" y="3940871"/>
            <a:ext cx="1224136" cy="261610"/>
          </a:xfrm>
          <a:prstGeom prst="rect">
            <a:avLst/>
          </a:prstGeom>
          <a:noFill/>
        </p:spPr>
        <p:txBody>
          <a:bodyPr wrap="square" rtlCol="0">
            <a:spAutoFit/>
          </a:bodyPr>
          <a:lstStyle/>
          <a:p>
            <a:pPr algn="ctr"/>
            <a:r>
              <a:rPr lang="es-MX" sz="1050" b="1" dirty="0" smtClean="0"/>
              <a:t>Plan de 100 días</a:t>
            </a:r>
          </a:p>
        </p:txBody>
      </p:sp>
      <p:sp>
        <p:nvSpPr>
          <p:cNvPr id="31" name="30 CuadroTexto"/>
          <p:cNvSpPr txBox="1"/>
          <p:nvPr/>
        </p:nvSpPr>
        <p:spPr>
          <a:xfrm>
            <a:off x="3059832" y="4047726"/>
            <a:ext cx="4176464" cy="307777"/>
          </a:xfrm>
          <a:prstGeom prst="rect">
            <a:avLst/>
          </a:prstGeom>
          <a:noFill/>
        </p:spPr>
        <p:txBody>
          <a:bodyPr wrap="square" rtlCol="0">
            <a:spAutoFit/>
          </a:bodyPr>
          <a:lstStyle/>
          <a:p>
            <a:pPr algn="ctr"/>
            <a:r>
              <a:rPr lang="es-MX" sz="1400" b="1" dirty="0" smtClean="0"/>
              <a:t>PLAN MUNICIPAL DE DESARROLLO 2013-2015</a:t>
            </a:r>
            <a:endParaRPr lang="es-MX" sz="1400" b="1" dirty="0"/>
          </a:p>
        </p:txBody>
      </p:sp>
      <p:cxnSp>
        <p:nvCxnSpPr>
          <p:cNvPr id="32" name="31 Conector recto de flecha"/>
          <p:cNvCxnSpPr/>
          <p:nvPr/>
        </p:nvCxnSpPr>
        <p:spPr>
          <a:xfrm>
            <a:off x="6804561" y="4211487"/>
            <a:ext cx="1799887"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32 Conector recto de flecha"/>
          <p:cNvCxnSpPr/>
          <p:nvPr/>
        </p:nvCxnSpPr>
        <p:spPr>
          <a:xfrm rot="10800000" flipV="1">
            <a:off x="1331640" y="4202481"/>
            <a:ext cx="2016224" cy="90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33 Conector recto"/>
          <p:cNvCxnSpPr/>
          <p:nvPr/>
        </p:nvCxnSpPr>
        <p:spPr>
          <a:xfrm>
            <a:off x="8604448" y="4067471"/>
            <a:ext cx="0" cy="216024"/>
          </a:xfrm>
          <a:prstGeom prst="line">
            <a:avLst/>
          </a:prstGeom>
          <a:ln/>
        </p:spPr>
        <p:style>
          <a:lnRef idx="3">
            <a:schemeClr val="accent2"/>
          </a:lnRef>
          <a:fillRef idx="0">
            <a:schemeClr val="accent2"/>
          </a:fillRef>
          <a:effectRef idx="2">
            <a:schemeClr val="accent2"/>
          </a:effectRef>
          <a:fontRef idx="minor">
            <a:schemeClr val="tx1"/>
          </a:fontRef>
        </p:style>
      </p:cxnSp>
      <p:sp>
        <p:nvSpPr>
          <p:cNvPr id="35" name="34 Cerrar llave"/>
          <p:cNvSpPr/>
          <p:nvPr/>
        </p:nvSpPr>
        <p:spPr>
          <a:xfrm rot="5400000">
            <a:off x="791580" y="4031467"/>
            <a:ext cx="144016" cy="936104"/>
          </a:xfrm>
          <a:prstGeom prst="righ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36" name="35 CuadroTexto"/>
          <p:cNvSpPr txBox="1"/>
          <p:nvPr/>
        </p:nvSpPr>
        <p:spPr>
          <a:xfrm>
            <a:off x="213420" y="3173659"/>
            <a:ext cx="1224136" cy="562630"/>
          </a:xfrm>
          <a:prstGeom prst="ellipse">
            <a:avLst/>
          </a:prstGeom>
          <a:noFill/>
          <a:ln>
            <a:solidFill>
              <a:schemeClr val="tx1"/>
            </a:solidFill>
          </a:ln>
        </p:spPr>
        <p:txBody>
          <a:bodyPr wrap="square" rtlCol="0">
            <a:spAutoFit/>
          </a:bodyPr>
          <a:lstStyle/>
          <a:p>
            <a:pPr algn="ctr"/>
            <a:r>
              <a:rPr lang="es-MX" sz="1000" b="1" u="sng" dirty="0" smtClean="0"/>
              <a:t>Periodo de transición</a:t>
            </a:r>
            <a:endParaRPr lang="es-MX" sz="1000" b="1" u="sng" dirty="0"/>
          </a:p>
        </p:txBody>
      </p:sp>
      <p:sp>
        <p:nvSpPr>
          <p:cNvPr id="37" name="36 Cerrar llave"/>
          <p:cNvSpPr/>
          <p:nvPr/>
        </p:nvSpPr>
        <p:spPr>
          <a:xfrm rot="16200000">
            <a:off x="4247964" y="-2377244"/>
            <a:ext cx="432048" cy="81369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MX"/>
          </a:p>
        </p:txBody>
      </p:sp>
      <p:sp>
        <p:nvSpPr>
          <p:cNvPr id="38" name="37 CuadroTexto"/>
          <p:cNvSpPr txBox="1"/>
          <p:nvPr/>
        </p:nvSpPr>
        <p:spPr>
          <a:xfrm>
            <a:off x="2987824" y="1239414"/>
            <a:ext cx="3096344" cy="307777"/>
          </a:xfrm>
          <a:prstGeom prst="rect">
            <a:avLst/>
          </a:prstGeom>
          <a:noFill/>
        </p:spPr>
        <p:txBody>
          <a:bodyPr wrap="square" rtlCol="0">
            <a:spAutoFit/>
          </a:bodyPr>
          <a:lstStyle/>
          <a:p>
            <a:pPr algn="ctr"/>
            <a:r>
              <a:rPr lang="es-MX" sz="1400" dirty="0" smtClean="0"/>
              <a:t>Periodo de gobierno 2013-2015</a:t>
            </a:r>
            <a:endParaRPr lang="es-MX" sz="1400" dirty="0"/>
          </a:p>
        </p:txBody>
      </p:sp>
      <p:sp>
        <p:nvSpPr>
          <p:cNvPr id="39" name="38 CuadroTexto"/>
          <p:cNvSpPr txBox="1"/>
          <p:nvPr/>
        </p:nvSpPr>
        <p:spPr>
          <a:xfrm>
            <a:off x="2267744" y="5244865"/>
            <a:ext cx="4752528" cy="584775"/>
          </a:xfrm>
          <a:prstGeom prst="rect">
            <a:avLst/>
          </a:prstGeom>
          <a:noFill/>
        </p:spPr>
        <p:txBody>
          <a:bodyPr wrap="square" rtlCol="0">
            <a:spAutoFit/>
          </a:bodyPr>
          <a:lstStyle/>
          <a:p>
            <a:pPr algn="ctr"/>
            <a:r>
              <a:rPr lang="es-MX" sz="1600" b="1" u="sng" dirty="0" smtClean="0"/>
              <a:t>Presupuesto Municipal basado en Resultados </a:t>
            </a:r>
          </a:p>
          <a:p>
            <a:pPr algn="ctr"/>
            <a:r>
              <a:rPr lang="es-MX" sz="1600" b="1" u="sng" dirty="0" smtClean="0"/>
              <a:t>(</a:t>
            </a:r>
            <a:r>
              <a:rPr lang="es-MX" sz="1600" b="1" u="sng" dirty="0" err="1" smtClean="0"/>
              <a:t>PMbR</a:t>
            </a:r>
            <a:r>
              <a:rPr lang="es-MX" sz="1600" b="1" u="sng" dirty="0" smtClean="0"/>
              <a:t>)</a:t>
            </a:r>
            <a:endParaRPr lang="es-MX" sz="1600" b="1" u="sng" dirty="0"/>
          </a:p>
        </p:txBody>
      </p:sp>
      <p:cxnSp>
        <p:nvCxnSpPr>
          <p:cNvPr id="40" name="39 Conector recto"/>
          <p:cNvCxnSpPr/>
          <p:nvPr/>
        </p:nvCxnSpPr>
        <p:spPr>
          <a:xfrm flipV="1">
            <a:off x="395536" y="5388128"/>
            <a:ext cx="2304256" cy="753"/>
          </a:xfrm>
          <a:prstGeom prst="line">
            <a:avLst/>
          </a:prstGeom>
          <a:ln>
            <a:solidFill>
              <a:srgbClr val="660066"/>
            </a:solidFill>
          </a:ln>
        </p:spPr>
        <p:style>
          <a:lnRef idx="2">
            <a:schemeClr val="dk1"/>
          </a:lnRef>
          <a:fillRef idx="0">
            <a:schemeClr val="dk1"/>
          </a:fillRef>
          <a:effectRef idx="1">
            <a:schemeClr val="dk1"/>
          </a:effectRef>
          <a:fontRef idx="minor">
            <a:schemeClr val="tx1"/>
          </a:fontRef>
        </p:style>
      </p:cxnSp>
      <p:cxnSp>
        <p:nvCxnSpPr>
          <p:cNvPr id="41" name="40 Conector recto"/>
          <p:cNvCxnSpPr/>
          <p:nvPr/>
        </p:nvCxnSpPr>
        <p:spPr>
          <a:xfrm>
            <a:off x="6588224" y="5388128"/>
            <a:ext cx="2016224" cy="25261"/>
          </a:xfrm>
          <a:prstGeom prst="line">
            <a:avLst/>
          </a:prstGeom>
          <a:ln>
            <a:solidFill>
              <a:srgbClr val="660066"/>
            </a:solidFill>
          </a:ln>
        </p:spPr>
        <p:style>
          <a:lnRef idx="2">
            <a:schemeClr val="dk1"/>
          </a:lnRef>
          <a:fillRef idx="0">
            <a:schemeClr val="dk1"/>
          </a:fillRef>
          <a:effectRef idx="1">
            <a:schemeClr val="dk1"/>
          </a:effectRef>
          <a:fontRef idx="minor">
            <a:schemeClr val="tx1"/>
          </a:fontRef>
        </p:style>
      </p:cxnSp>
      <p:cxnSp>
        <p:nvCxnSpPr>
          <p:cNvPr id="42" name="41 Conector recto"/>
          <p:cNvCxnSpPr/>
          <p:nvPr/>
        </p:nvCxnSpPr>
        <p:spPr>
          <a:xfrm>
            <a:off x="395536" y="5244865"/>
            <a:ext cx="0" cy="288032"/>
          </a:xfrm>
          <a:prstGeom prst="line">
            <a:avLst/>
          </a:prstGeom>
          <a:ln>
            <a:solidFill>
              <a:srgbClr val="660066"/>
            </a:solidFill>
          </a:ln>
        </p:spPr>
        <p:style>
          <a:lnRef idx="2">
            <a:schemeClr val="dk1"/>
          </a:lnRef>
          <a:fillRef idx="0">
            <a:schemeClr val="dk1"/>
          </a:fillRef>
          <a:effectRef idx="1">
            <a:schemeClr val="dk1"/>
          </a:effectRef>
          <a:fontRef idx="minor">
            <a:schemeClr val="tx1"/>
          </a:fontRef>
        </p:style>
      </p:cxnSp>
      <p:cxnSp>
        <p:nvCxnSpPr>
          <p:cNvPr id="43" name="42 Conector recto"/>
          <p:cNvCxnSpPr/>
          <p:nvPr/>
        </p:nvCxnSpPr>
        <p:spPr>
          <a:xfrm>
            <a:off x="8604448" y="5269373"/>
            <a:ext cx="0" cy="288032"/>
          </a:xfrm>
          <a:prstGeom prst="line">
            <a:avLst/>
          </a:prstGeom>
          <a:ln>
            <a:solidFill>
              <a:srgbClr val="660066"/>
            </a:solidFill>
          </a:ln>
        </p:spPr>
        <p:style>
          <a:lnRef idx="2">
            <a:schemeClr val="dk1"/>
          </a:lnRef>
          <a:fillRef idx="0">
            <a:schemeClr val="dk1"/>
          </a:fillRef>
          <a:effectRef idx="1">
            <a:schemeClr val="dk1"/>
          </a:effectRef>
          <a:fontRef idx="minor">
            <a:schemeClr val="tx1"/>
          </a:fontRef>
        </p:style>
      </p:cxnSp>
      <p:sp>
        <p:nvSpPr>
          <p:cNvPr id="47" name="46 CuadroTexto"/>
          <p:cNvSpPr txBox="1"/>
          <p:nvPr/>
        </p:nvSpPr>
        <p:spPr>
          <a:xfrm>
            <a:off x="144016" y="4547338"/>
            <a:ext cx="1547664" cy="707886"/>
          </a:xfrm>
          <a:prstGeom prst="rect">
            <a:avLst/>
          </a:prstGeom>
          <a:noFill/>
        </p:spPr>
        <p:txBody>
          <a:bodyPr wrap="square" rtlCol="0">
            <a:spAutoFit/>
          </a:bodyPr>
          <a:lstStyle/>
          <a:p>
            <a:pPr algn="ctr"/>
            <a:r>
              <a:rPr lang="es-MX" sz="1000" dirty="0" smtClean="0"/>
              <a:t>Tiene que prever los recursos necesarios en el presupuesto de egresos 2013</a:t>
            </a:r>
            <a:endParaRPr lang="es-MX" sz="1000" dirty="0"/>
          </a:p>
        </p:txBody>
      </p:sp>
    </p:spTree>
    <p:extLst>
      <p:ext uri="{BB962C8B-B14F-4D97-AF65-F5344CB8AC3E}">
        <p14:creationId xmlns:p14="http://schemas.microsoft.com/office/powerpoint/2010/main" val="3841068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9144000" cy="6858000"/>
          </a:xfrm>
          <a:prstGeom prst="rect">
            <a:avLst/>
          </a:prstGeom>
        </p:spPr>
      </p:pic>
      <p:sp>
        <p:nvSpPr>
          <p:cNvPr id="14" name="Rectangle 3"/>
          <p:cNvSpPr/>
          <p:nvPr/>
        </p:nvSpPr>
        <p:spPr>
          <a:xfrm flipV="1">
            <a:off x="0" y="583368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13" name="5 Rectángulo"/>
          <p:cNvSpPr>
            <a:spLocks noChangeArrowheads="1"/>
          </p:cNvSpPr>
          <p:nvPr/>
        </p:nvSpPr>
        <p:spPr bwMode="auto">
          <a:xfrm>
            <a:off x="458193" y="232166"/>
            <a:ext cx="7977188" cy="498598"/>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Guión ampliado PDM 2013-2015 (2)</a:t>
            </a:r>
            <a:endParaRPr lang="es-MX" sz="2400" kern="1000" spc="-30" dirty="0">
              <a:solidFill>
                <a:srgbClr val="FF0000"/>
              </a:solidFill>
              <a:latin typeface="Arial"/>
              <a:ea typeface="Arial" charset="0"/>
              <a:cs typeface="Arial"/>
            </a:endParaRPr>
          </a:p>
        </p:txBody>
      </p:sp>
      <p:sp>
        <p:nvSpPr>
          <p:cNvPr id="11" name="10 CuadroTexto"/>
          <p:cNvSpPr txBox="1"/>
          <p:nvPr/>
        </p:nvSpPr>
        <p:spPr>
          <a:xfrm>
            <a:off x="323540" y="776076"/>
            <a:ext cx="4398579" cy="4893647"/>
          </a:xfrm>
          <a:prstGeom prst="rect">
            <a:avLst/>
          </a:prstGeom>
          <a:noFill/>
          <a:ln>
            <a:solidFill>
              <a:schemeClr val="tx1"/>
            </a:solidFill>
          </a:ln>
        </p:spPr>
        <p:txBody>
          <a:bodyPr wrap="square" rtlCol="0">
            <a:spAutoFit/>
          </a:bodyPr>
          <a:lstStyle/>
          <a:p>
            <a:pPr lvl="2">
              <a:buFont typeface="Arial" pitchFamily="34" charset="0"/>
              <a:buChar char="•"/>
            </a:pPr>
            <a:r>
              <a:rPr lang="es-ES_tradnl" sz="1300" dirty="0" smtClean="0"/>
              <a:t>Drenaje, alcantarillado y tratamiento de aguas servidas</a:t>
            </a:r>
          </a:p>
          <a:p>
            <a:pPr lvl="2">
              <a:buFont typeface="Arial" pitchFamily="34" charset="0"/>
              <a:buChar char="•"/>
            </a:pPr>
            <a:r>
              <a:rPr lang="es-ES_tradnl" sz="1300" dirty="0" smtClean="0"/>
              <a:t>Electrificación y alumbrado público</a:t>
            </a:r>
          </a:p>
          <a:p>
            <a:pPr lvl="2">
              <a:buFont typeface="Arial" pitchFamily="34" charset="0"/>
              <a:buChar char="•"/>
            </a:pPr>
            <a:r>
              <a:rPr lang="es-ES_tradnl" sz="1300" dirty="0" smtClean="0"/>
              <a:t>Panteones</a:t>
            </a:r>
          </a:p>
          <a:p>
            <a:pPr lvl="2">
              <a:buFont typeface="Arial" pitchFamily="34" charset="0"/>
              <a:buChar char="•"/>
            </a:pPr>
            <a:r>
              <a:rPr lang="es-ES_tradnl" sz="1300" dirty="0" smtClean="0"/>
              <a:t>Rastro</a:t>
            </a:r>
          </a:p>
          <a:p>
            <a:pPr>
              <a:buFont typeface="Arial" pitchFamily="34" charset="0"/>
              <a:buChar char="•"/>
            </a:pPr>
            <a:r>
              <a:rPr lang="es-ES_tradnl" sz="1300" dirty="0" smtClean="0"/>
              <a:t>Imagen urbana y turismo</a:t>
            </a:r>
          </a:p>
          <a:p>
            <a:pPr>
              <a:buFont typeface="Arial" pitchFamily="34" charset="0"/>
              <a:buChar char="•"/>
            </a:pPr>
            <a:r>
              <a:rPr lang="es-ES_tradnl" sz="1300" dirty="0" smtClean="0"/>
              <a:t>Usos de suelo</a:t>
            </a:r>
          </a:p>
          <a:p>
            <a:pPr>
              <a:buFont typeface="Arial" pitchFamily="34" charset="0"/>
              <a:buChar char="•"/>
            </a:pPr>
            <a:r>
              <a:rPr lang="es-ES_tradnl" sz="1300" dirty="0" smtClean="0"/>
              <a:t>Sistema de localidades de los asentamientos humanos</a:t>
            </a:r>
          </a:p>
          <a:p>
            <a:r>
              <a:rPr lang="es-ES_tradnl" sz="1300" dirty="0" smtClean="0"/>
              <a:t>5.2Objetivos y estrategias</a:t>
            </a:r>
          </a:p>
          <a:p>
            <a:pPr>
              <a:buFont typeface="Arial" pitchFamily="34" charset="0"/>
              <a:buChar char="•"/>
            </a:pPr>
            <a:r>
              <a:rPr lang="es-ES_tradnl" sz="1300" dirty="0" smtClean="0"/>
              <a:t>Indicadores</a:t>
            </a:r>
          </a:p>
          <a:p>
            <a:r>
              <a:rPr lang="es-ES_tradnl" sz="1300" dirty="0" smtClean="0"/>
              <a:t>5.3.- Líneas de acción de un Tlalnepantla Progresista</a:t>
            </a:r>
          </a:p>
          <a:p>
            <a:r>
              <a:rPr lang="es-ES_tradnl" sz="1300" dirty="0" smtClean="0"/>
              <a:t>5.4.- Vinculación con el Sistema de Planeación Estatal</a:t>
            </a:r>
          </a:p>
          <a:p>
            <a:r>
              <a:rPr lang="es-ES_tradnl" sz="1300" dirty="0" smtClean="0"/>
              <a:t>6.- Tlalnepantla Protegido (Pilar 3)</a:t>
            </a:r>
          </a:p>
          <a:p>
            <a:r>
              <a:rPr lang="es-ES_tradnl" sz="1300" dirty="0" smtClean="0"/>
              <a:t>6.1.-Diagnóstico</a:t>
            </a:r>
          </a:p>
          <a:p>
            <a:pPr lvl="0">
              <a:buFont typeface="Arial" pitchFamily="34" charset="0"/>
              <a:buChar char="•"/>
            </a:pPr>
            <a:r>
              <a:rPr lang="es-ES_tradnl" sz="1300" dirty="0" smtClean="0"/>
              <a:t>Seguridad ciudadana y la procuración de justicia</a:t>
            </a:r>
          </a:p>
          <a:p>
            <a:pPr lvl="0">
              <a:buFont typeface="Arial" pitchFamily="34" charset="0"/>
              <a:buChar char="•"/>
            </a:pPr>
            <a:r>
              <a:rPr lang="es-ES_tradnl" sz="1300" dirty="0" smtClean="0"/>
              <a:t>Prevención del delito</a:t>
            </a:r>
          </a:p>
          <a:p>
            <a:pPr lvl="0">
              <a:buFont typeface="Arial" pitchFamily="34" charset="0"/>
              <a:buChar char="•"/>
            </a:pPr>
            <a:r>
              <a:rPr lang="es-ES_tradnl" sz="1300" dirty="0" smtClean="0"/>
              <a:t>Derechos Humanos</a:t>
            </a:r>
          </a:p>
          <a:p>
            <a:pPr lvl="0">
              <a:buFont typeface="Arial" pitchFamily="34" charset="0"/>
              <a:buChar char="•"/>
            </a:pPr>
            <a:r>
              <a:rPr lang="es-ES_tradnl" sz="1300" dirty="0" smtClean="0"/>
              <a:t>Protección Civil</a:t>
            </a:r>
          </a:p>
          <a:p>
            <a:pPr lvl="0">
              <a:buFont typeface="Arial" pitchFamily="34" charset="0"/>
              <a:buChar char="•"/>
            </a:pPr>
            <a:r>
              <a:rPr lang="es-ES_tradnl" sz="1300" dirty="0" smtClean="0"/>
              <a:t>Combate al delito</a:t>
            </a:r>
          </a:p>
          <a:p>
            <a:r>
              <a:rPr lang="es-ES_tradnl" sz="1300" dirty="0" smtClean="0"/>
              <a:t>6.2.- Objetivos y estrategias</a:t>
            </a:r>
          </a:p>
          <a:p>
            <a:r>
              <a:rPr lang="es-ES_tradnl" sz="1300" dirty="0" smtClean="0"/>
              <a:t>6.3.- Líneas de acción de un Tlalnepantla Protegido</a:t>
            </a:r>
          </a:p>
          <a:p>
            <a:r>
              <a:rPr lang="es-ES_tradnl" sz="1300" dirty="0" smtClean="0"/>
              <a:t>6.4.- Vinculación con el Sistema de Planeación Estatal</a:t>
            </a:r>
          </a:p>
          <a:p>
            <a:r>
              <a:rPr lang="es-ES_tradnl" sz="1300" dirty="0" smtClean="0"/>
              <a:t>7.- Ejes transversales: Hacia una gestión gubernamental distintiva</a:t>
            </a:r>
          </a:p>
        </p:txBody>
      </p:sp>
      <p:sp>
        <p:nvSpPr>
          <p:cNvPr id="10" name="9 Rectángulo"/>
          <p:cNvSpPr/>
          <p:nvPr/>
        </p:nvSpPr>
        <p:spPr>
          <a:xfrm>
            <a:off x="4717883" y="783857"/>
            <a:ext cx="4146331" cy="4893647"/>
          </a:xfrm>
          <a:prstGeom prst="rect">
            <a:avLst/>
          </a:prstGeom>
          <a:ln>
            <a:solidFill>
              <a:schemeClr val="tx1"/>
            </a:solidFill>
          </a:ln>
        </p:spPr>
        <p:txBody>
          <a:bodyPr wrap="square">
            <a:spAutoFit/>
          </a:bodyPr>
          <a:lstStyle/>
          <a:p>
            <a:pPr lvl="0">
              <a:buFont typeface="Arial" pitchFamily="34" charset="0"/>
              <a:buChar char="•"/>
            </a:pPr>
            <a:r>
              <a:rPr lang="es-ES_tradnl" sz="1300" dirty="0" smtClean="0"/>
              <a:t>Impulso municipal</a:t>
            </a:r>
          </a:p>
          <a:p>
            <a:pPr lvl="2">
              <a:buFont typeface="Arial" pitchFamily="34" charset="0"/>
              <a:buChar char="•"/>
            </a:pPr>
            <a:r>
              <a:rPr lang="es-ES_tradnl" sz="1300" dirty="0" smtClean="0"/>
              <a:t>Fortalecimiento municipal</a:t>
            </a:r>
          </a:p>
          <a:p>
            <a:pPr lvl="2">
              <a:buFont typeface="Arial" pitchFamily="34" charset="0"/>
              <a:buChar char="•"/>
            </a:pPr>
            <a:r>
              <a:rPr lang="es-ES_tradnl" sz="1300" dirty="0" smtClean="0"/>
              <a:t>Sociedad participativa</a:t>
            </a:r>
          </a:p>
          <a:p>
            <a:pPr lvl="0">
              <a:buFont typeface="Arial" pitchFamily="34" charset="0"/>
              <a:buChar char="•"/>
            </a:pPr>
            <a:r>
              <a:rPr lang="es-ES_tradnl" sz="1300" dirty="0" smtClean="0"/>
              <a:t>Administración Pública eficiente</a:t>
            </a:r>
          </a:p>
          <a:p>
            <a:pPr lvl="2">
              <a:buFont typeface="Arial" pitchFamily="34" charset="0"/>
              <a:buChar char="•"/>
            </a:pPr>
            <a:r>
              <a:rPr lang="es-ES_tradnl" sz="1300" dirty="0" smtClean="0"/>
              <a:t>Simplificación administrativa</a:t>
            </a:r>
          </a:p>
          <a:p>
            <a:pPr lvl="2">
              <a:buFont typeface="Arial" pitchFamily="34" charset="0"/>
              <a:buChar char="•"/>
            </a:pPr>
            <a:r>
              <a:rPr lang="es-ES_tradnl" sz="1300" dirty="0" smtClean="0"/>
              <a:t>Gobierno digital</a:t>
            </a:r>
          </a:p>
          <a:p>
            <a:pPr lvl="2">
              <a:buFont typeface="Arial" pitchFamily="34" charset="0"/>
              <a:buChar char="•"/>
            </a:pPr>
            <a:r>
              <a:rPr lang="es-ES_tradnl" sz="1300" dirty="0" smtClean="0"/>
              <a:t>Profesionalización de los servidores públicos</a:t>
            </a:r>
          </a:p>
          <a:p>
            <a:pPr lvl="2">
              <a:buFont typeface="Arial" pitchFamily="34" charset="0"/>
              <a:buChar char="•"/>
            </a:pPr>
            <a:r>
              <a:rPr lang="es-ES_tradnl" sz="1300" dirty="0" smtClean="0"/>
              <a:t>Transparencia</a:t>
            </a:r>
          </a:p>
          <a:p>
            <a:pPr lvl="0">
              <a:buFont typeface="Arial" pitchFamily="34" charset="0"/>
              <a:buChar char="•"/>
            </a:pPr>
            <a:r>
              <a:rPr lang="es-ES_tradnl" sz="1300" dirty="0" smtClean="0"/>
              <a:t>Financiamiento para el desarrollo</a:t>
            </a:r>
          </a:p>
          <a:p>
            <a:pPr lvl="2">
              <a:buFont typeface="Arial" pitchFamily="34" charset="0"/>
              <a:buChar char="•"/>
            </a:pPr>
            <a:r>
              <a:rPr lang="es-ES_tradnl" sz="1300" dirty="0" smtClean="0"/>
              <a:t>Autonomía financiera</a:t>
            </a:r>
          </a:p>
          <a:p>
            <a:pPr lvl="2">
              <a:buFont typeface="Arial" pitchFamily="34" charset="0"/>
              <a:buChar char="•"/>
            </a:pPr>
            <a:r>
              <a:rPr lang="es-ES_tradnl" sz="1300" dirty="0" smtClean="0"/>
              <a:t>Recaudación y padrón de contribuyentes</a:t>
            </a:r>
          </a:p>
          <a:p>
            <a:pPr lvl="2">
              <a:buFont typeface="Arial" pitchFamily="34" charset="0"/>
              <a:buChar char="•"/>
            </a:pPr>
            <a:r>
              <a:rPr lang="es-ES_tradnl" sz="1300" dirty="0" smtClean="0"/>
              <a:t>Presupuesto basado en resultados</a:t>
            </a:r>
          </a:p>
          <a:p>
            <a:r>
              <a:rPr lang="es-ES_tradnl" sz="1300" dirty="0" smtClean="0"/>
              <a:t>7.1.- Objetivos y estrategias</a:t>
            </a:r>
          </a:p>
          <a:p>
            <a:pPr lvl="0">
              <a:buFont typeface="Arial" pitchFamily="34" charset="0"/>
              <a:buChar char="•"/>
            </a:pPr>
            <a:r>
              <a:rPr lang="es-ES_tradnl" sz="1300" dirty="0" smtClean="0"/>
              <a:t>Indicadores</a:t>
            </a:r>
          </a:p>
          <a:p>
            <a:r>
              <a:rPr lang="es-ES_tradnl" sz="1300" dirty="0" smtClean="0"/>
              <a:t>7.2.- Vinculación con el Sistema de Planeación Estatal</a:t>
            </a:r>
          </a:p>
          <a:p>
            <a:r>
              <a:rPr lang="es-ES_tradnl" sz="1300" dirty="0" smtClean="0"/>
              <a:t>9.- Mecanismos para el seguimiento y evaluación del Plan Municipal de Desarrollo 2013-2015</a:t>
            </a:r>
          </a:p>
          <a:p>
            <a:r>
              <a:rPr lang="es-ES_tradnl" sz="1300" dirty="0" smtClean="0"/>
              <a:t>9.1.- Vinculación con el programa de Certificación “Desde lo local”</a:t>
            </a:r>
          </a:p>
          <a:p>
            <a:pPr lvl="0">
              <a:buFont typeface="Arial" pitchFamily="34" charset="0"/>
              <a:buChar char="•"/>
            </a:pPr>
            <a:r>
              <a:rPr lang="es-ES_tradnl" sz="1300" dirty="0" smtClean="0"/>
              <a:t>Agenda desde lo local</a:t>
            </a:r>
          </a:p>
          <a:p>
            <a:pPr lvl="0">
              <a:buFont typeface="Arial" pitchFamily="34" charset="0"/>
              <a:buChar char="•"/>
            </a:pPr>
            <a:r>
              <a:rPr lang="es-ES_tradnl" sz="1300" dirty="0" smtClean="0"/>
              <a:t>Sistema IWA 4</a:t>
            </a:r>
          </a:p>
          <a:p>
            <a:pPr lvl="0"/>
            <a:endParaRPr lang="es-ES_tradnl" sz="1300" dirty="0" smtClean="0"/>
          </a:p>
          <a:p>
            <a:pPr lvl="0"/>
            <a:endParaRPr lang="es-ES_tradnl" sz="1300" dirty="0" smtClean="0"/>
          </a:p>
          <a:p>
            <a:pPr lvl="0"/>
            <a:endParaRPr lang="es-ES_tradnl" sz="1300" dirty="0" smtClean="0"/>
          </a:p>
        </p:txBody>
      </p:sp>
    </p:spTree>
    <p:extLst>
      <p:ext uri="{BB962C8B-B14F-4D97-AF65-F5344CB8AC3E}">
        <p14:creationId xmlns:p14="http://schemas.microsoft.com/office/powerpoint/2010/main" val="3842021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9144000" cy="6858000"/>
          </a:xfrm>
          <a:prstGeom prst="rect">
            <a:avLst/>
          </a:prstGeom>
        </p:spPr>
      </p:pic>
      <p:sp>
        <p:nvSpPr>
          <p:cNvPr id="5" name="TextBox 14"/>
          <p:cNvSpPr txBox="1"/>
          <p:nvPr/>
        </p:nvSpPr>
        <p:spPr>
          <a:xfrm>
            <a:off x="601663" y="2543574"/>
            <a:ext cx="6724120" cy="978729"/>
          </a:xfrm>
          <a:prstGeom prst="rect">
            <a:avLst/>
          </a:prstGeom>
          <a:noFill/>
          <a:effectLst>
            <a:outerShdw blurRad="38100" dist="25400" dir="6060000">
              <a:schemeClr val="tx2">
                <a:lumMod val="75000"/>
                <a:alpha val="37000"/>
              </a:schemeClr>
            </a:outerShdw>
          </a:effectLst>
        </p:spPr>
        <p:txBody>
          <a:bodyPr wrap="square">
            <a:spAutoFit/>
          </a:bodyPr>
          <a:lstStyle/>
          <a:p>
            <a:pPr fontAlgn="auto">
              <a:lnSpc>
                <a:spcPct val="90000"/>
              </a:lnSpc>
              <a:spcBef>
                <a:spcPts val="0"/>
              </a:spcBef>
              <a:spcAft>
                <a:spcPts val="0"/>
              </a:spcAft>
              <a:tabLst>
                <a:tab pos="177800" algn="l"/>
              </a:tabLst>
              <a:defRPr/>
            </a:pPr>
            <a:r>
              <a:rPr lang="en-US" sz="3200" b="1" kern="800" spc="-100" dirty="0" smtClean="0">
                <a:solidFill>
                  <a:srgbClr val="000000"/>
                </a:solidFill>
                <a:latin typeface="Arial"/>
                <a:cs typeface="Arial"/>
              </a:rPr>
              <a:t>4.- </a:t>
            </a:r>
            <a:r>
              <a:rPr lang="en-US" sz="3200" b="1" kern="800" spc="-100" dirty="0" err="1" smtClean="0">
                <a:solidFill>
                  <a:srgbClr val="000000"/>
                </a:solidFill>
                <a:latin typeface="Arial"/>
                <a:cs typeface="Arial"/>
              </a:rPr>
              <a:t>Alineación</a:t>
            </a:r>
            <a:r>
              <a:rPr lang="en-US" sz="3200" b="1" kern="800" spc="-100" dirty="0" smtClean="0">
                <a:solidFill>
                  <a:srgbClr val="000000"/>
                </a:solidFill>
                <a:latin typeface="Arial"/>
                <a:cs typeface="Arial"/>
              </a:rPr>
              <a:t> </a:t>
            </a:r>
            <a:r>
              <a:rPr lang="en-US" sz="3200" b="1" kern="800" spc="-100" dirty="0" err="1" smtClean="0">
                <a:solidFill>
                  <a:srgbClr val="000000"/>
                </a:solidFill>
                <a:latin typeface="Arial"/>
                <a:cs typeface="Arial"/>
              </a:rPr>
              <a:t>estratégica</a:t>
            </a:r>
            <a:r>
              <a:rPr lang="en-US" sz="3200" b="1" kern="800" spc="-100" dirty="0" smtClean="0">
                <a:solidFill>
                  <a:srgbClr val="000000"/>
                </a:solidFill>
                <a:latin typeface="Arial"/>
                <a:cs typeface="Arial"/>
              </a:rPr>
              <a:t> y </a:t>
            </a:r>
            <a:r>
              <a:rPr lang="en-US" sz="3200" b="1" kern="800" spc="-100" dirty="0" err="1" smtClean="0">
                <a:solidFill>
                  <a:srgbClr val="000000"/>
                </a:solidFill>
                <a:latin typeface="Arial"/>
                <a:cs typeface="Arial"/>
              </a:rPr>
              <a:t>programática</a:t>
            </a:r>
            <a:r>
              <a:rPr lang="en-US" sz="3200" b="1" kern="800" spc="-100" dirty="0" smtClean="0">
                <a:solidFill>
                  <a:srgbClr val="000000"/>
                </a:solidFill>
                <a:latin typeface="Arial"/>
                <a:cs typeface="Arial"/>
              </a:rPr>
              <a:t> del PDM 2013-2015</a:t>
            </a:r>
            <a:endParaRPr lang="en-US" sz="3200" b="1" kern="800" spc="-100" dirty="0">
              <a:solidFill>
                <a:srgbClr val="000000"/>
              </a:solidFill>
              <a:latin typeface="Arial"/>
              <a:ea typeface="+mn-ea"/>
              <a:cs typeface="Arial"/>
            </a:endParaRPr>
          </a:p>
        </p:txBody>
      </p:sp>
      <p:pic>
        <p:nvPicPr>
          <p:cNvPr id="8" name="Imagen 7"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Tree>
    <p:extLst>
      <p:ext uri="{BB962C8B-B14F-4D97-AF65-F5344CB8AC3E}">
        <p14:creationId xmlns:p14="http://schemas.microsoft.com/office/powerpoint/2010/main" val="637837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p:cNvPicPr>
            <a:picLocks noChangeAspect="1"/>
          </p:cNvPicPr>
          <p:nvPr/>
        </p:nvPicPr>
        <p:blipFill>
          <a:blip r:embed="rId2"/>
          <a:stretch>
            <a:fillRect/>
          </a:stretch>
        </p:blipFill>
        <p:spPr>
          <a:xfrm>
            <a:off x="0" y="-1"/>
            <a:ext cx="9144000" cy="6858000"/>
          </a:xfrm>
          <a:prstGeom prst="rect">
            <a:avLst/>
          </a:prstGeom>
        </p:spPr>
      </p:pic>
      <p:sp>
        <p:nvSpPr>
          <p:cNvPr id="5" name="Rectangle 3"/>
          <p:cNvSpPr/>
          <p:nvPr/>
        </p:nvSpPr>
        <p:spPr>
          <a:xfrm flipV="1">
            <a:off x="0" y="583368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graphicFrame>
        <p:nvGraphicFramePr>
          <p:cNvPr id="7" name="6 Tabla"/>
          <p:cNvGraphicFramePr>
            <a:graphicFrameLocks noGrp="1"/>
          </p:cNvGraphicFramePr>
          <p:nvPr/>
        </p:nvGraphicFramePr>
        <p:xfrm>
          <a:off x="827584" y="2587363"/>
          <a:ext cx="7560839" cy="2987894"/>
        </p:xfrm>
        <a:graphic>
          <a:graphicData uri="http://schemas.openxmlformats.org/drawingml/2006/table">
            <a:tbl>
              <a:tblPr/>
              <a:tblGrid>
                <a:gridCol w="1048037"/>
                <a:gridCol w="1991270"/>
                <a:gridCol w="1048037"/>
                <a:gridCol w="1048037"/>
                <a:gridCol w="1129315"/>
                <a:gridCol w="1296143"/>
              </a:tblGrid>
              <a:tr h="398740">
                <a:tc rowSpan="2"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400" b="1" i="0" u="none" strike="noStrike" dirty="0" smtClean="0">
                          <a:solidFill>
                            <a:srgbClr val="000000"/>
                          </a:solidFill>
                          <a:latin typeface="Calibri"/>
                        </a:rPr>
                        <a:t>Pilares PED 2011-2017/ Pilares PMD Tlalnepantla 2013-2015</a:t>
                      </a:r>
                    </a:p>
                    <a:p>
                      <a:pPr algn="ctr" fontAlgn="ctr"/>
                      <a:endParaRPr lang="es-MX" sz="1400" b="1" i="0" u="none" strike="noStrike" dirty="0">
                        <a:solidFill>
                          <a:srgbClr val="000000"/>
                        </a:solidFill>
                        <a:latin typeface="Calibri"/>
                      </a:endParaRP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s-MX"/>
                    </a:p>
                  </a:txBody>
                  <a:tcPr/>
                </a:tc>
                <a:tc>
                  <a:txBody>
                    <a:bodyPr/>
                    <a:lstStyle/>
                    <a:p>
                      <a:pPr algn="ctr" fontAlgn="ctr"/>
                      <a:r>
                        <a:rPr lang="es-MX" sz="1400" b="0" i="0" u="none" strike="noStrike" dirty="0">
                          <a:solidFill>
                            <a:srgbClr val="000000"/>
                          </a:solidFill>
                          <a:latin typeface="Calibri"/>
                        </a:rPr>
                        <a:t>Pilar 1</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MX" sz="1400" b="0" i="0" u="none" strike="noStrike" dirty="0">
                          <a:solidFill>
                            <a:srgbClr val="000000"/>
                          </a:solidFill>
                          <a:latin typeface="Calibri"/>
                        </a:rPr>
                        <a:t>Pilar 2</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MX" sz="1400" b="0" i="0" u="none" strike="noStrike" dirty="0">
                          <a:solidFill>
                            <a:srgbClr val="000000"/>
                          </a:solidFill>
                          <a:latin typeface="Calibri"/>
                        </a:rPr>
                        <a:t>Pilar 3</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MX" sz="1400" b="0" i="0" u="none" strike="noStrike" dirty="0">
                          <a:solidFill>
                            <a:srgbClr val="000000"/>
                          </a:solidFill>
                          <a:latin typeface="Calibri"/>
                        </a:rPr>
                        <a:t>Ejes Transversales</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94374">
                <a:tc gridSpan="2" vMerge="1">
                  <a:txBody>
                    <a:bodyPr/>
                    <a:lstStyle/>
                    <a:p>
                      <a:endParaRPr lang="es-MX"/>
                    </a:p>
                  </a:txBody>
                  <a:tcPr/>
                </a:tc>
                <a:tc hMerge="1" vMerge="1">
                  <a:txBody>
                    <a:bodyPr/>
                    <a:lstStyle/>
                    <a:p>
                      <a:endParaRPr lang="es-MX"/>
                    </a:p>
                  </a:txBody>
                  <a:tcPr/>
                </a:tc>
                <a:tc>
                  <a:txBody>
                    <a:bodyPr/>
                    <a:lstStyle/>
                    <a:p>
                      <a:pPr algn="ctr" fontAlgn="ctr"/>
                      <a:r>
                        <a:rPr lang="es-MX" sz="1400" b="0" i="1" u="none" strike="noStrike" dirty="0" smtClean="0">
                          <a:solidFill>
                            <a:srgbClr val="000000"/>
                          </a:solidFill>
                          <a:latin typeface="Calibri"/>
                        </a:rPr>
                        <a:t>Tlalnepantla</a:t>
                      </a:r>
                      <a:r>
                        <a:rPr lang="es-MX" sz="1400" b="0" i="1" u="none" strike="noStrike" baseline="0" dirty="0" smtClean="0">
                          <a:solidFill>
                            <a:srgbClr val="000000"/>
                          </a:solidFill>
                          <a:latin typeface="Calibri"/>
                        </a:rPr>
                        <a:t> </a:t>
                      </a:r>
                      <a:r>
                        <a:rPr lang="es-MX" sz="1400" b="0" i="1" u="none" strike="noStrike" dirty="0" smtClean="0">
                          <a:solidFill>
                            <a:srgbClr val="000000"/>
                          </a:solidFill>
                          <a:latin typeface="Calibri"/>
                        </a:rPr>
                        <a:t>Solidario</a:t>
                      </a:r>
                      <a:endParaRPr lang="es-MX" sz="1400" b="0" i="1" u="none" strike="noStrike" dirty="0">
                        <a:solidFill>
                          <a:srgbClr val="000000"/>
                        </a:solidFill>
                        <a:latin typeface="Calibri"/>
                      </a:endParaRP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MX" sz="1400" b="0" i="1" u="none" strike="noStrike" dirty="0" smtClean="0">
                          <a:solidFill>
                            <a:srgbClr val="000000"/>
                          </a:solidFill>
                          <a:latin typeface="Calibri"/>
                        </a:rPr>
                        <a:t>Tlalnepantla</a:t>
                      </a:r>
                      <a:r>
                        <a:rPr lang="es-MX" sz="1400" b="0" i="1" u="none" strike="noStrike" baseline="0" dirty="0" smtClean="0">
                          <a:solidFill>
                            <a:srgbClr val="000000"/>
                          </a:solidFill>
                          <a:latin typeface="Calibri"/>
                        </a:rPr>
                        <a:t> </a:t>
                      </a:r>
                      <a:r>
                        <a:rPr lang="es-MX" sz="1400" b="0" i="1" u="none" strike="noStrike" dirty="0" smtClean="0">
                          <a:solidFill>
                            <a:srgbClr val="000000"/>
                          </a:solidFill>
                          <a:latin typeface="Calibri"/>
                        </a:rPr>
                        <a:t>Progresista</a:t>
                      </a:r>
                      <a:endParaRPr lang="es-MX" sz="1400" b="0" i="1" u="none" strike="noStrike" dirty="0">
                        <a:solidFill>
                          <a:srgbClr val="000000"/>
                        </a:solidFill>
                        <a:latin typeface="Calibri"/>
                      </a:endParaRP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MX" sz="1400" b="0" i="1" u="none" strike="noStrike" dirty="0" smtClean="0">
                          <a:solidFill>
                            <a:srgbClr val="000000"/>
                          </a:solidFill>
                          <a:latin typeface="Calibri"/>
                        </a:rPr>
                        <a:t>Tlalnepantla</a:t>
                      </a:r>
                      <a:r>
                        <a:rPr lang="es-MX" sz="1400" b="0" i="1" u="none" strike="noStrike" baseline="0" dirty="0" smtClean="0">
                          <a:solidFill>
                            <a:srgbClr val="000000"/>
                          </a:solidFill>
                          <a:latin typeface="Calibri"/>
                        </a:rPr>
                        <a:t> </a:t>
                      </a:r>
                      <a:r>
                        <a:rPr lang="es-MX" sz="1400" b="0" i="1" u="none" strike="noStrike" dirty="0" smtClean="0">
                          <a:solidFill>
                            <a:srgbClr val="000000"/>
                          </a:solidFill>
                          <a:latin typeface="Calibri"/>
                        </a:rPr>
                        <a:t>Protegida</a:t>
                      </a:r>
                      <a:endParaRPr lang="es-MX" sz="1400" b="0" i="1" u="none" strike="noStrike" dirty="0">
                        <a:solidFill>
                          <a:srgbClr val="000000"/>
                        </a:solidFill>
                        <a:latin typeface="Calibri"/>
                      </a:endParaRP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MX" sz="1400" b="0" i="1" u="none" strike="noStrike" dirty="0">
                          <a:solidFill>
                            <a:srgbClr val="000000"/>
                          </a:solidFill>
                          <a:latin typeface="Calibri"/>
                        </a:rPr>
                        <a:t>Gestión gubernamental distintiva</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98740">
                <a:tc>
                  <a:txBody>
                    <a:bodyPr/>
                    <a:lstStyle/>
                    <a:p>
                      <a:pPr algn="ctr" fontAlgn="ctr"/>
                      <a:r>
                        <a:rPr lang="es-MX" sz="1400" b="0" i="0" u="none" strike="noStrike" dirty="0">
                          <a:solidFill>
                            <a:srgbClr val="000000"/>
                          </a:solidFill>
                          <a:latin typeface="Calibri"/>
                        </a:rPr>
                        <a:t>Pilar 1</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3530"/>
                    </a:solidFill>
                  </a:tcPr>
                </a:tc>
                <a:tc>
                  <a:txBody>
                    <a:bodyPr/>
                    <a:lstStyle/>
                    <a:p>
                      <a:pPr algn="ctr" fontAlgn="ctr"/>
                      <a:r>
                        <a:rPr lang="es-MX" sz="1400" b="0" i="1" u="none" strike="noStrike" dirty="0">
                          <a:solidFill>
                            <a:srgbClr val="000000"/>
                          </a:solidFill>
                          <a:latin typeface="Calibri"/>
                        </a:rPr>
                        <a:t>Gobierno Solidario</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3530"/>
                    </a:solidFill>
                  </a:tcPr>
                </a:tc>
                <a:tc>
                  <a:txBody>
                    <a:bodyPr/>
                    <a:lstStyle/>
                    <a:p>
                      <a:pPr algn="ctr" fontAlgn="ctr"/>
                      <a:r>
                        <a:rPr lang="es-MX" sz="2800" b="0" i="0" u="none" strike="noStrike" dirty="0">
                          <a:solidFill>
                            <a:srgbClr val="000000"/>
                          </a:solidFill>
                          <a:latin typeface="Calibri"/>
                        </a:rPr>
                        <a:t>*</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2800" b="0" i="0" u="none" strike="noStrike">
                          <a:solidFill>
                            <a:srgbClr val="000000"/>
                          </a:solidFill>
                          <a:latin typeface="Calibri"/>
                        </a:rPr>
                        <a:t> </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2800" b="0" i="0" u="none" strike="noStrike">
                          <a:solidFill>
                            <a:srgbClr val="000000"/>
                          </a:solidFill>
                          <a:latin typeface="Calibri"/>
                        </a:rPr>
                        <a:t> </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2800" b="0" i="0" u="none" strike="noStrike">
                          <a:solidFill>
                            <a:srgbClr val="000000"/>
                          </a:solidFill>
                          <a:latin typeface="Calibri"/>
                        </a:rPr>
                        <a:t> </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740">
                <a:tc>
                  <a:txBody>
                    <a:bodyPr/>
                    <a:lstStyle/>
                    <a:p>
                      <a:pPr algn="ctr" fontAlgn="ctr"/>
                      <a:r>
                        <a:rPr lang="es-MX" sz="1400" b="0" i="0" u="none" strike="noStrike" dirty="0">
                          <a:solidFill>
                            <a:srgbClr val="000000"/>
                          </a:solidFill>
                          <a:latin typeface="Calibri"/>
                        </a:rPr>
                        <a:t>Pilar 2</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3530"/>
                    </a:solidFill>
                  </a:tcPr>
                </a:tc>
                <a:tc>
                  <a:txBody>
                    <a:bodyPr/>
                    <a:lstStyle/>
                    <a:p>
                      <a:pPr algn="ctr" fontAlgn="ctr"/>
                      <a:r>
                        <a:rPr lang="es-MX" sz="1400" b="0" i="1" u="none" strike="noStrike" dirty="0">
                          <a:solidFill>
                            <a:srgbClr val="000000"/>
                          </a:solidFill>
                          <a:latin typeface="Calibri"/>
                        </a:rPr>
                        <a:t>Estado </a:t>
                      </a:r>
                      <a:r>
                        <a:rPr lang="es-MX" sz="1400" b="0" i="1" u="none" strike="noStrike" dirty="0" smtClean="0">
                          <a:solidFill>
                            <a:srgbClr val="000000"/>
                          </a:solidFill>
                          <a:latin typeface="Calibri"/>
                        </a:rPr>
                        <a:t>Progresista</a:t>
                      </a:r>
                      <a:endParaRPr lang="es-MX" sz="1400" b="0" i="1" u="none" strike="noStrike" dirty="0">
                        <a:solidFill>
                          <a:srgbClr val="000000"/>
                        </a:solidFill>
                        <a:latin typeface="Calibri"/>
                      </a:endParaRP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3530"/>
                    </a:solidFill>
                  </a:tcPr>
                </a:tc>
                <a:tc>
                  <a:txBody>
                    <a:bodyPr/>
                    <a:lstStyle/>
                    <a:p>
                      <a:pPr algn="ctr" fontAlgn="ctr"/>
                      <a:r>
                        <a:rPr lang="es-MX" sz="2800" b="0" i="0" u="none" strike="noStrike">
                          <a:solidFill>
                            <a:srgbClr val="000000"/>
                          </a:solidFill>
                          <a:latin typeface="Calibri"/>
                        </a:rPr>
                        <a:t> </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2800" b="0" i="0" u="none" strike="noStrike" dirty="0">
                          <a:solidFill>
                            <a:srgbClr val="000000"/>
                          </a:solidFill>
                          <a:latin typeface="Calibri"/>
                        </a:rPr>
                        <a:t>*</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2800" b="0" i="0" u="none" strike="noStrike">
                          <a:solidFill>
                            <a:srgbClr val="000000"/>
                          </a:solidFill>
                          <a:latin typeface="Calibri"/>
                        </a:rPr>
                        <a:t> </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2800" b="0" i="0" u="none" strike="noStrike">
                          <a:solidFill>
                            <a:srgbClr val="000000"/>
                          </a:solidFill>
                          <a:latin typeface="Calibri"/>
                        </a:rPr>
                        <a:t> </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740">
                <a:tc>
                  <a:txBody>
                    <a:bodyPr/>
                    <a:lstStyle/>
                    <a:p>
                      <a:pPr algn="ctr" fontAlgn="ctr"/>
                      <a:r>
                        <a:rPr lang="es-MX" sz="1400" b="0" i="0" u="none" strike="noStrike">
                          <a:solidFill>
                            <a:srgbClr val="000000"/>
                          </a:solidFill>
                          <a:latin typeface="Calibri"/>
                        </a:rPr>
                        <a:t>Pilar 3</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3530"/>
                    </a:solidFill>
                  </a:tcPr>
                </a:tc>
                <a:tc>
                  <a:txBody>
                    <a:bodyPr/>
                    <a:lstStyle/>
                    <a:p>
                      <a:pPr algn="ctr" fontAlgn="ctr"/>
                      <a:r>
                        <a:rPr lang="es-MX" sz="1400" b="0" i="1" u="none" strike="noStrike" dirty="0">
                          <a:solidFill>
                            <a:srgbClr val="000000"/>
                          </a:solidFill>
                          <a:latin typeface="Calibri"/>
                        </a:rPr>
                        <a:t>Sociedad Protegida</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3530"/>
                    </a:solidFill>
                  </a:tcPr>
                </a:tc>
                <a:tc>
                  <a:txBody>
                    <a:bodyPr/>
                    <a:lstStyle/>
                    <a:p>
                      <a:pPr algn="ctr" fontAlgn="ctr"/>
                      <a:r>
                        <a:rPr lang="es-MX" sz="2800" b="0" i="0" u="none" strike="noStrike">
                          <a:solidFill>
                            <a:srgbClr val="000000"/>
                          </a:solidFill>
                          <a:latin typeface="Calibri"/>
                        </a:rPr>
                        <a:t> </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2800" b="0" i="0" u="none" strike="noStrike">
                          <a:solidFill>
                            <a:srgbClr val="000000"/>
                          </a:solidFill>
                          <a:latin typeface="Calibri"/>
                        </a:rPr>
                        <a:t> </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2800" b="0" i="0" u="none" strike="noStrike" dirty="0">
                          <a:solidFill>
                            <a:srgbClr val="000000"/>
                          </a:solidFill>
                          <a:latin typeface="Calibri"/>
                        </a:rPr>
                        <a:t>*</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2800" b="0" i="0" u="none" strike="noStrike">
                          <a:solidFill>
                            <a:srgbClr val="000000"/>
                          </a:solidFill>
                          <a:latin typeface="Calibri"/>
                        </a:rPr>
                        <a:t> </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4374">
                <a:tc>
                  <a:txBody>
                    <a:bodyPr/>
                    <a:lstStyle/>
                    <a:p>
                      <a:pPr algn="ctr" fontAlgn="ctr"/>
                      <a:r>
                        <a:rPr lang="es-MX" sz="1400" b="0" i="0" u="none" strike="noStrike">
                          <a:solidFill>
                            <a:srgbClr val="000000"/>
                          </a:solidFill>
                          <a:latin typeface="Calibri"/>
                        </a:rPr>
                        <a:t>Ejes transversales</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3530"/>
                    </a:solidFill>
                  </a:tcPr>
                </a:tc>
                <a:tc>
                  <a:txBody>
                    <a:bodyPr/>
                    <a:lstStyle/>
                    <a:p>
                      <a:pPr algn="ctr" fontAlgn="ctr"/>
                      <a:r>
                        <a:rPr lang="es-MX" sz="1400" b="0" i="1" u="none" strike="noStrike" dirty="0">
                          <a:solidFill>
                            <a:srgbClr val="000000"/>
                          </a:solidFill>
                          <a:latin typeface="Calibri"/>
                        </a:rPr>
                        <a:t>Hacia una gestión Gubernamental distintiva</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3530"/>
                    </a:solidFill>
                  </a:tcPr>
                </a:tc>
                <a:tc>
                  <a:txBody>
                    <a:bodyPr/>
                    <a:lstStyle/>
                    <a:p>
                      <a:pPr algn="ctr" fontAlgn="ctr"/>
                      <a:r>
                        <a:rPr lang="es-MX" sz="2800" b="0" i="0" u="none" strike="noStrike" dirty="0">
                          <a:solidFill>
                            <a:srgbClr val="000000"/>
                          </a:solidFill>
                          <a:latin typeface="Calibri"/>
                        </a:rPr>
                        <a:t> </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2800" b="0" i="0" u="none" strike="noStrike" dirty="0">
                          <a:solidFill>
                            <a:srgbClr val="000000"/>
                          </a:solidFill>
                          <a:latin typeface="Calibri"/>
                        </a:rPr>
                        <a:t> </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2800" b="0" i="0" u="none" strike="noStrike">
                          <a:solidFill>
                            <a:srgbClr val="000000"/>
                          </a:solidFill>
                          <a:latin typeface="Calibri"/>
                        </a:rPr>
                        <a:t> </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2800" b="0" i="0" u="none" strike="noStrike" dirty="0">
                          <a:solidFill>
                            <a:srgbClr val="000000"/>
                          </a:solidFill>
                          <a:latin typeface="Calibri"/>
                        </a:rPr>
                        <a:t>*</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2 Marcador de contenido"/>
          <p:cNvSpPr>
            <a:spLocks noGrp="1"/>
          </p:cNvSpPr>
          <p:nvPr>
            <p:ph idx="1"/>
          </p:nvPr>
        </p:nvSpPr>
        <p:spPr>
          <a:xfrm>
            <a:off x="429904" y="1269241"/>
            <a:ext cx="8229600" cy="1263530"/>
          </a:xfrm>
        </p:spPr>
        <p:txBody>
          <a:bodyPr>
            <a:noAutofit/>
          </a:bodyPr>
          <a:lstStyle/>
          <a:p>
            <a:pPr algn="just"/>
            <a:r>
              <a:rPr lang="es-MX" sz="1800" dirty="0" smtClean="0">
                <a:solidFill>
                  <a:srgbClr val="414141"/>
                </a:solidFill>
              </a:rPr>
              <a:t>El PMD 2013-2015 tiene que estar alineado con el Plan Estatal de Desarrollo 2011-2017 a efectos de tener una coordinación entre las políticas y proyectos de desarrollo entre el gobierno estatal y municipal, tal como lo establece el Sistema de Planeación Democrática para el Desarrollo del Estado de México y Municipios:</a:t>
            </a:r>
          </a:p>
        </p:txBody>
      </p:sp>
      <p:sp>
        <p:nvSpPr>
          <p:cNvPr id="10" name="5 Rectángulo"/>
          <p:cNvSpPr>
            <a:spLocks noChangeArrowheads="1"/>
          </p:cNvSpPr>
          <p:nvPr/>
        </p:nvSpPr>
        <p:spPr bwMode="auto">
          <a:xfrm>
            <a:off x="458193" y="232166"/>
            <a:ext cx="7977188" cy="904863"/>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Alineación al Sistema de Planeación Democrática del Estado de México y Municipios</a:t>
            </a:r>
            <a:endParaRPr lang="es-MX" sz="2400" kern="1000" spc="-30" dirty="0">
              <a:solidFill>
                <a:srgbClr val="FF0000"/>
              </a:solidFill>
              <a:latin typeface="Arial"/>
              <a:ea typeface="Arial" charset="0"/>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p:cNvPicPr>
            <a:picLocks noChangeAspect="1"/>
          </p:cNvPicPr>
          <p:nvPr/>
        </p:nvPicPr>
        <p:blipFill>
          <a:blip r:embed="rId2"/>
          <a:stretch>
            <a:fillRect/>
          </a:stretch>
        </p:blipFill>
        <p:spPr>
          <a:xfrm>
            <a:off x="0" y="-1"/>
            <a:ext cx="9144000" cy="6858000"/>
          </a:xfrm>
          <a:prstGeom prst="rect">
            <a:avLst/>
          </a:prstGeom>
        </p:spPr>
      </p:pic>
      <p:sp>
        <p:nvSpPr>
          <p:cNvPr id="5" name="Rectangle 3"/>
          <p:cNvSpPr/>
          <p:nvPr/>
        </p:nvSpPr>
        <p:spPr>
          <a:xfrm flipV="1">
            <a:off x="0" y="583368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7" name="6 CuadroTexto"/>
          <p:cNvSpPr txBox="1"/>
          <p:nvPr/>
        </p:nvSpPr>
        <p:spPr>
          <a:xfrm>
            <a:off x="425424" y="3549149"/>
            <a:ext cx="8261376" cy="2062103"/>
          </a:xfrm>
          <a:prstGeom prst="rect">
            <a:avLst/>
          </a:prstGeom>
          <a:noFill/>
        </p:spPr>
        <p:txBody>
          <a:bodyPr wrap="square" rtlCol="0">
            <a:spAutoFit/>
          </a:bodyPr>
          <a:lstStyle/>
          <a:p>
            <a:pPr algn="just"/>
            <a:r>
              <a:rPr lang="es-MX" sz="1600" b="1" dirty="0" smtClean="0">
                <a:solidFill>
                  <a:srgbClr val="C00000"/>
                </a:solidFill>
              </a:rPr>
              <a:t>	</a:t>
            </a:r>
            <a:r>
              <a:rPr lang="es-MX" sz="1600" b="1" i="1" u="sng" dirty="0" smtClean="0">
                <a:solidFill>
                  <a:srgbClr val="C00000"/>
                </a:solidFill>
              </a:rPr>
              <a:t>EJES TRANSVERSALES</a:t>
            </a:r>
          </a:p>
          <a:p>
            <a:pPr marL="342900" indent="-342900" algn="just">
              <a:buFont typeface="+mj-lt"/>
              <a:buAutoNum type="arabicPeriod"/>
            </a:pPr>
            <a:r>
              <a:rPr lang="es-MX" sz="1600" b="1" dirty="0" smtClean="0">
                <a:solidFill>
                  <a:srgbClr val="606060"/>
                </a:solidFill>
              </a:rPr>
              <a:t>Gobierno de resultados: </a:t>
            </a:r>
            <a:r>
              <a:rPr lang="es-MX" sz="1600" dirty="0" smtClean="0">
                <a:solidFill>
                  <a:srgbClr val="606060"/>
                </a:solidFill>
              </a:rPr>
              <a:t>es aquel que mide sus logros y alcances por medio de la percepción inmediata y tangible de mejoras por parte de los habitantes, situación que se da a través de la aplicación de indicadores puntuales, transparentes y objetivos.</a:t>
            </a:r>
          </a:p>
          <a:p>
            <a:pPr marL="342900" indent="-342900" algn="just">
              <a:buFont typeface="+mj-lt"/>
              <a:buAutoNum type="arabicPeriod"/>
            </a:pPr>
            <a:r>
              <a:rPr lang="es-MX" sz="1600" b="1" dirty="0" smtClean="0">
                <a:solidFill>
                  <a:srgbClr val="606060"/>
                </a:solidFill>
              </a:rPr>
              <a:t>Gestión Pública Municipal: </a:t>
            </a:r>
            <a:r>
              <a:rPr lang="es-MX" sz="1600" dirty="0" smtClean="0">
                <a:solidFill>
                  <a:srgbClr val="606060"/>
                </a:solidFill>
              </a:rPr>
              <a:t>eficiente, que oriente el quehacer institucional hacia la obtención de resultados en beneficio de los habitantes del Municipio.</a:t>
            </a:r>
          </a:p>
          <a:p>
            <a:pPr marL="342900" indent="-342900" algn="just">
              <a:buFont typeface="+mj-lt"/>
              <a:buAutoNum type="arabicPeriod"/>
            </a:pPr>
            <a:r>
              <a:rPr lang="es-MX" sz="1600" b="1" dirty="0" smtClean="0">
                <a:solidFill>
                  <a:srgbClr val="606060"/>
                </a:solidFill>
              </a:rPr>
              <a:t>Financiamiento para el desarrollo: </a:t>
            </a:r>
            <a:r>
              <a:rPr lang="es-MX" sz="1600" dirty="0" smtClean="0">
                <a:solidFill>
                  <a:srgbClr val="606060"/>
                </a:solidFill>
              </a:rPr>
              <a:t>se refiere al empleo eficiente de los recursos disponibles para la consecución de resultados.</a:t>
            </a:r>
          </a:p>
        </p:txBody>
      </p:sp>
      <p:sp>
        <p:nvSpPr>
          <p:cNvPr id="8" name="7 CuadroTexto"/>
          <p:cNvSpPr txBox="1"/>
          <p:nvPr/>
        </p:nvSpPr>
        <p:spPr>
          <a:xfrm>
            <a:off x="470848" y="1637731"/>
            <a:ext cx="8215952" cy="1815882"/>
          </a:xfrm>
          <a:prstGeom prst="rect">
            <a:avLst/>
          </a:prstGeom>
          <a:noFill/>
        </p:spPr>
        <p:txBody>
          <a:bodyPr wrap="square" rtlCol="0">
            <a:spAutoFit/>
          </a:bodyPr>
          <a:lstStyle/>
          <a:p>
            <a:pPr algn="just"/>
            <a:r>
              <a:rPr lang="es-MX" sz="1600" b="1" dirty="0" smtClean="0">
                <a:solidFill>
                  <a:srgbClr val="606060"/>
                </a:solidFill>
              </a:rPr>
              <a:t>	</a:t>
            </a:r>
            <a:r>
              <a:rPr lang="es-MX" sz="1600" b="1" i="1" u="sng" dirty="0" smtClean="0">
                <a:solidFill>
                  <a:srgbClr val="C00000"/>
                </a:solidFill>
              </a:rPr>
              <a:t>PILARES</a:t>
            </a:r>
          </a:p>
          <a:p>
            <a:pPr marL="342900" indent="-342900" algn="just">
              <a:buFont typeface="+mj-lt"/>
              <a:buAutoNum type="arabicPeriod"/>
            </a:pPr>
            <a:r>
              <a:rPr lang="es-MX" sz="1600" b="1" dirty="0" smtClean="0">
                <a:solidFill>
                  <a:srgbClr val="606060"/>
                </a:solidFill>
              </a:rPr>
              <a:t>Gobierno Solidario:  </a:t>
            </a:r>
            <a:r>
              <a:rPr lang="es-MX" sz="1600" dirty="0" smtClean="0">
                <a:solidFill>
                  <a:srgbClr val="606060"/>
                </a:solidFill>
              </a:rPr>
              <a:t>es aquel que responde a las necesidades sociales, culturales y educativas de sus habitantes .</a:t>
            </a:r>
          </a:p>
          <a:p>
            <a:pPr marL="342900" indent="-342900" algn="just">
              <a:buFont typeface="+mj-lt"/>
              <a:buAutoNum type="arabicPeriod"/>
            </a:pPr>
            <a:r>
              <a:rPr lang="es-MX" sz="1600" b="1" dirty="0" smtClean="0">
                <a:solidFill>
                  <a:srgbClr val="606060"/>
                </a:solidFill>
              </a:rPr>
              <a:t>Ciudad Progresista: </a:t>
            </a:r>
            <a:r>
              <a:rPr lang="es-MX" sz="1600" dirty="0" smtClean="0">
                <a:solidFill>
                  <a:srgbClr val="606060"/>
                </a:solidFill>
              </a:rPr>
              <a:t>promueve el desarrollo económico regional </a:t>
            </a:r>
          </a:p>
          <a:p>
            <a:pPr marL="342900" indent="-342900" algn="just">
              <a:buFont typeface="+mj-lt"/>
              <a:buAutoNum type="arabicPeriod"/>
            </a:pPr>
            <a:r>
              <a:rPr lang="es-MX" sz="1600" b="1" dirty="0" smtClean="0">
                <a:solidFill>
                  <a:srgbClr val="606060"/>
                </a:solidFill>
              </a:rPr>
              <a:t>Sociedad Protegida: </a:t>
            </a:r>
            <a:r>
              <a:rPr lang="es-MX" sz="1600" dirty="0" smtClean="0">
                <a:solidFill>
                  <a:srgbClr val="606060"/>
                </a:solidFill>
              </a:rPr>
              <a:t>es aquella en la que todos sus miembros sin distinción alguna tengan derecho a la seguridad en todos sus niveles; así como acceso equitativo a una justicia imparcial.</a:t>
            </a:r>
          </a:p>
        </p:txBody>
      </p:sp>
      <p:sp>
        <p:nvSpPr>
          <p:cNvPr id="9" name="5 Rectángulo"/>
          <p:cNvSpPr>
            <a:spLocks noChangeArrowheads="1"/>
          </p:cNvSpPr>
          <p:nvPr/>
        </p:nvSpPr>
        <p:spPr bwMode="auto">
          <a:xfrm>
            <a:off x="458193" y="232166"/>
            <a:ext cx="7977188" cy="467051"/>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Pilares y Ejes Transversales</a:t>
            </a:r>
            <a:endParaRPr lang="es-MX" sz="2400" kern="1000" spc="-30" dirty="0">
              <a:solidFill>
                <a:srgbClr val="FF0000"/>
              </a:solidFill>
              <a:latin typeface="Arial"/>
              <a:ea typeface="Arial" charset="0"/>
              <a:cs typeface="Arial"/>
            </a:endParaRPr>
          </a:p>
        </p:txBody>
      </p:sp>
      <p:sp>
        <p:nvSpPr>
          <p:cNvPr id="10" name="2 Marcador de contenido"/>
          <p:cNvSpPr>
            <a:spLocks noGrp="1"/>
          </p:cNvSpPr>
          <p:nvPr>
            <p:ph idx="1"/>
          </p:nvPr>
        </p:nvSpPr>
        <p:spPr>
          <a:xfrm>
            <a:off x="425424" y="891365"/>
            <a:ext cx="8229600" cy="746366"/>
          </a:xfrm>
        </p:spPr>
        <p:txBody>
          <a:bodyPr>
            <a:noAutofit/>
          </a:bodyPr>
          <a:lstStyle/>
          <a:p>
            <a:pPr algn="just"/>
            <a:r>
              <a:rPr lang="es-MX" sz="1800" dirty="0" smtClean="0">
                <a:solidFill>
                  <a:srgbClr val="606060"/>
                </a:solidFill>
              </a:rPr>
              <a:t>Para la orientación y una correcta sistematización de las estrategias del Plan de Desarrollo Municipal 2013-2015 se han planteado los siguientes GRANDES TEMAS: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p:cNvPicPr>
            <a:picLocks noChangeAspect="1"/>
          </p:cNvPicPr>
          <p:nvPr/>
        </p:nvPicPr>
        <p:blipFill>
          <a:blip r:embed="rId2"/>
          <a:stretch>
            <a:fillRect/>
          </a:stretch>
        </p:blipFill>
        <p:spPr>
          <a:xfrm>
            <a:off x="0" y="-1"/>
            <a:ext cx="9144000" cy="6858000"/>
          </a:xfrm>
          <a:prstGeom prst="rect">
            <a:avLst/>
          </a:prstGeom>
        </p:spPr>
      </p:pic>
      <p:sp>
        <p:nvSpPr>
          <p:cNvPr id="5" name="Rectangle 3"/>
          <p:cNvSpPr/>
          <p:nvPr/>
        </p:nvSpPr>
        <p:spPr>
          <a:xfrm flipV="1">
            <a:off x="0" y="583368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7" name="5 Rectángulo"/>
          <p:cNvSpPr>
            <a:spLocks noChangeArrowheads="1"/>
          </p:cNvSpPr>
          <p:nvPr/>
        </p:nvSpPr>
        <p:spPr bwMode="auto">
          <a:xfrm>
            <a:off x="458193" y="232167"/>
            <a:ext cx="7977188" cy="1033103"/>
          </a:xfrm>
          <a:prstGeom prst="rect">
            <a:avLst/>
          </a:prstGeom>
          <a:noFill/>
          <a:ln w="9525">
            <a:noFill/>
            <a:miter lim="800000"/>
            <a:headEnd/>
            <a:tailEnd/>
          </a:ln>
        </p:spPr>
        <p:txBody>
          <a:bodyPr wrap="square">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Armonización contable y alineación</a:t>
            </a:r>
          </a:p>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programática del PDM 2013-2015 (1)</a:t>
            </a:r>
            <a:endParaRPr lang="es-MX" sz="2400" kern="1000" spc="-30" dirty="0">
              <a:solidFill>
                <a:srgbClr val="FF0000"/>
              </a:solidFill>
              <a:latin typeface="Arial"/>
              <a:ea typeface="Arial" charset="0"/>
              <a:cs typeface="Arial"/>
            </a:endParaRPr>
          </a:p>
        </p:txBody>
      </p:sp>
      <p:sp>
        <p:nvSpPr>
          <p:cNvPr id="8" name="2 Marcador de contenido"/>
          <p:cNvSpPr>
            <a:spLocks noGrp="1"/>
          </p:cNvSpPr>
          <p:nvPr>
            <p:ph idx="1"/>
          </p:nvPr>
        </p:nvSpPr>
        <p:spPr>
          <a:xfrm>
            <a:off x="425424" y="1114420"/>
            <a:ext cx="8229600" cy="1551614"/>
          </a:xfrm>
        </p:spPr>
        <p:txBody>
          <a:bodyPr>
            <a:noAutofit/>
          </a:bodyPr>
          <a:lstStyle/>
          <a:p>
            <a:pPr algn="just"/>
            <a:r>
              <a:rPr lang="es-MX" sz="1800" dirty="0" smtClean="0">
                <a:solidFill>
                  <a:srgbClr val="606060"/>
                </a:solidFill>
              </a:rPr>
              <a:t>La Estructura Programática constituye la columna vertebral para articular los objetivos y estrategias  del Plan de Desarrollo Municipal con el Presupuesto a base de Resultados. </a:t>
            </a:r>
          </a:p>
          <a:p>
            <a:pPr algn="just"/>
            <a:r>
              <a:rPr lang="es-MX" sz="1800" dirty="0" smtClean="0">
                <a:solidFill>
                  <a:srgbClr val="606060"/>
                </a:solidFill>
              </a:rPr>
              <a:t>A continuación se muestra la alineación programática de los pilares y ejes transversales, o la forma en que se materializan presupuestalmente:</a:t>
            </a:r>
          </a:p>
        </p:txBody>
      </p:sp>
      <p:graphicFrame>
        <p:nvGraphicFramePr>
          <p:cNvPr id="10" name="5 Marcador de contenido"/>
          <p:cNvGraphicFramePr>
            <a:graphicFrameLocks/>
          </p:cNvGraphicFramePr>
          <p:nvPr/>
        </p:nvGraphicFramePr>
        <p:xfrm>
          <a:off x="677835" y="2693330"/>
          <a:ext cx="7977189" cy="2956560"/>
        </p:xfrm>
        <a:graphic>
          <a:graphicData uri="http://schemas.openxmlformats.org/drawingml/2006/table">
            <a:tbl>
              <a:tblPr firstRow="1" bandRow="1">
                <a:tableStyleId>{21E4AEA4-8DFA-4A89-87EB-49C32662AFE0}</a:tableStyleId>
              </a:tblPr>
              <a:tblGrid>
                <a:gridCol w="1560398"/>
                <a:gridCol w="2047164"/>
                <a:gridCol w="4369627"/>
              </a:tblGrid>
              <a:tr h="268905">
                <a:tc>
                  <a:txBody>
                    <a:bodyPr/>
                    <a:lstStyle/>
                    <a:p>
                      <a:pPr algn="ctr"/>
                      <a:r>
                        <a:rPr lang="es-ES_tradnl" sz="1200" dirty="0" smtClean="0"/>
                        <a:t>PILAR</a:t>
                      </a:r>
                      <a:r>
                        <a:rPr lang="es-ES_tradnl" sz="1200" baseline="0" dirty="0" smtClean="0"/>
                        <a:t>ES Y EJES TRANSVERSALES</a:t>
                      </a:r>
                      <a:endParaRPr lang="es-ES_trad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200" dirty="0" smtClean="0"/>
                        <a:t>CATEGORÍA</a:t>
                      </a:r>
                      <a:r>
                        <a:rPr lang="es-ES_tradnl" sz="1200" baseline="0" dirty="0" smtClean="0"/>
                        <a:t> PROGRAMÁTICA (FUNCIÓN)</a:t>
                      </a:r>
                      <a:endParaRPr lang="es-ES_trad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200" dirty="0" smtClean="0"/>
                        <a:t>DESCRIPCIÓN</a:t>
                      </a:r>
                      <a:r>
                        <a:rPr lang="es-ES_tradnl" sz="1200" baseline="0" dirty="0" smtClean="0"/>
                        <a:t> DE LA FUNCIÓN</a:t>
                      </a:r>
                      <a:endParaRPr lang="es-ES_trad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905">
                <a:tc>
                  <a:txBody>
                    <a:bodyPr/>
                    <a:lstStyle/>
                    <a:p>
                      <a:r>
                        <a:rPr lang="es-ES_tradnl" sz="1400" dirty="0" smtClean="0"/>
                        <a:t>Gobierno Solidario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400" dirty="0" smtClean="0"/>
                        <a:t>06</a:t>
                      </a:r>
                      <a:endParaRPr lang="es-ES_tradn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_tradnl" sz="1400" dirty="0" smtClean="0"/>
                        <a:t>Desarrollo Social y Combate a la Pobreza</a:t>
                      </a:r>
                      <a:endParaRPr lang="es-ES_tradn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137">
                <a:tc>
                  <a:txBody>
                    <a:bodyPr/>
                    <a:lstStyle/>
                    <a:p>
                      <a:r>
                        <a:rPr lang="es-ES_tradnl" sz="1400" dirty="0" smtClean="0"/>
                        <a:t>Ciudad Progresista</a:t>
                      </a:r>
                      <a:endParaRPr lang="es-ES_tradn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400" dirty="0" smtClean="0"/>
                        <a:t>05</a:t>
                      </a:r>
                    </a:p>
                    <a:p>
                      <a:pPr algn="ctr"/>
                      <a:r>
                        <a:rPr lang="es-ES_tradnl" sz="1400" dirty="0" smtClean="0"/>
                        <a:t>07</a:t>
                      </a:r>
                      <a:endParaRPr lang="es-ES_tradn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_tradnl" sz="1400" dirty="0" smtClean="0"/>
                        <a:t>Fomento al Desarrollo Económico y Empleo</a:t>
                      </a:r>
                    </a:p>
                    <a:p>
                      <a:r>
                        <a:rPr lang="es-ES_tradnl" sz="1400" dirty="0" smtClean="0"/>
                        <a:t>Desarrollo Urbano Sustentable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1969">
                <a:tc>
                  <a:txBody>
                    <a:bodyPr/>
                    <a:lstStyle/>
                    <a:p>
                      <a:r>
                        <a:rPr lang="es-ES_tradnl" sz="1400" dirty="0" smtClean="0"/>
                        <a:t>Sociedad Protegida</a:t>
                      </a:r>
                      <a:endParaRPr lang="es-ES_tradn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400" dirty="0" smtClean="0"/>
                        <a:t>01</a:t>
                      </a:r>
                    </a:p>
                    <a:p>
                      <a:pPr algn="ctr"/>
                      <a:r>
                        <a:rPr lang="es-ES_tradnl" sz="1400" dirty="0" smtClean="0"/>
                        <a:t>02</a:t>
                      </a:r>
                    </a:p>
                    <a:p>
                      <a:pPr algn="ctr"/>
                      <a:r>
                        <a:rPr lang="es-ES_tradnl" sz="1400" dirty="0" smtClean="0"/>
                        <a:t>03</a:t>
                      </a:r>
                    </a:p>
                    <a:p>
                      <a:pPr algn="ctr"/>
                      <a:r>
                        <a:rPr lang="es-ES_tradnl" sz="1400" dirty="0" smtClean="0"/>
                        <a:t>04</a:t>
                      </a:r>
                      <a:endParaRPr lang="es-ES_tradn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None/>
                      </a:pPr>
                      <a:r>
                        <a:rPr lang="es-ES_tradnl" sz="1400" dirty="0" smtClean="0"/>
                        <a:t>Reglamentación</a:t>
                      </a:r>
                      <a:r>
                        <a:rPr lang="es-ES_tradnl" sz="1400" baseline="0" dirty="0" smtClean="0"/>
                        <a:t> </a:t>
                      </a:r>
                    </a:p>
                    <a:p>
                      <a:pPr marL="342900" indent="-342900">
                        <a:buNone/>
                      </a:pPr>
                      <a:r>
                        <a:rPr lang="es-ES_tradnl" sz="1400" baseline="0" dirty="0" smtClean="0"/>
                        <a:t>Impartición de Justicia </a:t>
                      </a:r>
                    </a:p>
                    <a:p>
                      <a:pPr marL="342900" indent="-342900">
                        <a:buNone/>
                      </a:pPr>
                      <a:r>
                        <a:rPr lang="es-ES_tradnl" sz="1400" baseline="0" dirty="0" smtClean="0"/>
                        <a:t>Procuración de Justicia</a:t>
                      </a:r>
                    </a:p>
                    <a:p>
                      <a:pPr marL="342900" indent="-342900">
                        <a:buNone/>
                      </a:pPr>
                      <a:r>
                        <a:rPr lang="es-ES_tradnl" sz="1400" baseline="0" dirty="0" smtClean="0"/>
                        <a:t>Seguridad Pública y Protección Civil</a:t>
                      </a:r>
                      <a:endParaRPr lang="es-ES_tradn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3053">
                <a:tc>
                  <a:txBody>
                    <a:bodyPr/>
                    <a:lstStyle/>
                    <a:p>
                      <a:r>
                        <a:rPr lang="es-ES_tradnl" sz="1400" dirty="0" smtClean="0"/>
                        <a:t>Ejes transversales</a:t>
                      </a:r>
                      <a:endParaRPr lang="es-ES_tradn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_tradnl" sz="1400" dirty="0" smtClean="0"/>
                        <a:t>08</a:t>
                      </a:r>
                    </a:p>
                    <a:p>
                      <a:pPr algn="ctr"/>
                      <a:r>
                        <a:rPr lang="es-ES_tradnl" sz="1400" dirty="0" smtClean="0"/>
                        <a:t>09</a:t>
                      </a:r>
                    </a:p>
                    <a:p>
                      <a:pPr algn="ctr"/>
                      <a:r>
                        <a:rPr lang="es-ES_tradnl" sz="1400" dirty="0" smtClean="0"/>
                        <a:t>10</a:t>
                      </a:r>
                      <a:endParaRPr lang="es-ES_tradn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_tradnl" sz="1400" dirty="0" smtClean="0"/>
                        <a:t>Conducción de las Políticas Gubernamentales</a:t>
                      </a:r>
                    </a:p>
                    <a:p>
                      <a:r>
                        <a:rPr lang="es-ES_tradnl" sz="1400" baseline="0" dirty="0" smtClean="0"/>
                        <a:t>Administración y Control Gubernamental</a:t>
                      </a:r>
                    </a:p>
                    <a:p>
                      <a:r>
                        <a:rPr lang="es-ES_tradnl" sz="1400" baseline="0" dirty="0" smtClean="0"/>
                        <a:t>Financiamiento para el Desarrollo</a:t>
                      </a:r>
                      <a:endParaRPr lang="es-ES_tradnl"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p:cNvPicPr>
            <a:picLocks noChangeAspect="1"/>
          </p:cNvPicPr>
          <p:nvPr/>
        </p:nvPicPr>
        <p:blipFill>
          <a:blip r:embed="rId2"/>
          <a:stretch>
            <a:fillRect/>
          </a:stretch>
        </p:blipFill>
        <p:spPr>
          <a:xfrm>
            <a:off x="0" y="-1"/>
            <a:ext cx="9144000" cy="6858000"/>
          </a:xfrm>
          <a:prstGeom prst="rect">
            <a:avLst/>
          </a:prstGeom>
        </p:spPr>
      </p:pic>
      <p:sp>
        <p:nvSpPr>
          <p:cNvPr id="5" name="Rectangle 3"/>
          <p:cNvSpPr/>
          <p:nvPr/>
        </p:nvSpPr>
        <p:spPr>
          <a:xfrm flipV="1">
            <a:off x="0" y="583368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7" name="5 Rectángulo"/>
          <p:cNvSpPr>
            <a:spLocks noChangeArrowheads="1"/>
          </p:cNvSpPr>
          <p:nvPr/>
        </p:nvSpPr>
        <p:spPr bwMode="auto">
          <a:xfrm>
            <a:off x="458193" y="232167"/>
            <a:ext cx="7977188" cy="1033103"/>
          </a:xfrm>
          <a:prstGeom prst="rect">
            <a:avLst/>
          </a:prstGeom>
          <a:noFill/>
          <a:ln w="9525">
            <a:noFill/>
            <a:miter lim="800000"/>
            <a:headEnd/>
            <a:tailEnd/>
          </a:ln>
        </p:spPr>
        <p:txBody>
          <a:bodyPr wrap="square">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Armonización contable y alineación</a:t>
            </a:r>
          </a:p>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programática del PDM 2013-2015 (2)</a:t>
            </a:r>
            <a:endParaRPr lang="es-MX" sz="2400" kern="1000" spc="-30" dirty="0">
              <a:solidFill>
                <a:srgbClr val="FF0000"/>
              </a:solidFill>
              <a:latin typeface="Arial"/>
              <a:ea typeface="Arial" charset="0"/>
              <a:cs typeface="Arial"/>
            </a:endParaRPr>
          </a:p>
        </p:txBody>
      </p:sp>
      <p:sp>
        <p:nvSpPr>
          <p:cNvPr id="8" name="2 Marcador de contenido"/>
          <p:cNvSpPr>
            <a:spLocks noGrp="1"/>
          </p:cNvSpPr>
          <p:nvPr>
            <p:ph idx="1"/>
          </p:nvPr>
        </p:nvSpPr>
        <p:spPr>
          <a:xfrm>
            <a:off x="458193" y="1265270"/>
            <a:ext cx="8229600" cy="1001109"/>
          </a:xfrm>
        </p:spPr>
        <p:txBody>
          <a:bodyPr>
            <a:normAutofit/>
          </a:bodyPr>
          <a:lstStyle/>
          <a:p>
            <a:pPr algn="just"/>
            <a:r>
              <a:rPr lang="es-ES_tradnl" sz="1800" dirty="0" smtClean="0">
                <a:solidFill>
                  <a:srgbClr val="606060"/>
                </a:solidFill>
              </a:rPr>
              <a:t>Las estrategias, objetivos y líneas de acción que se delineen en el PDM 2013-2015 deben traducirse en la estructura programática y asignación presupuestal, tal como se ilustra a continuación:</a:t>
            </a:r>
          </a:p>
          <a:p>
            <a:pPr algn="just"/>
            <a:endParaRPr lang="es-ES_tradnl" sz="1800" dirty="0" smtClean="0">
              <a:solidFill>
                <a:srgbClr val="606060"/>
              </a:solidFill>
            </a:endParaRPr>
          </a:p>
        </p:txBody>
      </p:sp>
      <p:sp>
        <p:nvSpPr>
          <p:cNvPr id="9" name="8 CuadroTexto"/>
          <p:cNvSpPr txBox="1"/>
          <p:nvPr/>
        </p:nvSpPr>
        <p:spPr>
          <a:xfrm>
            <a:off x="1844567" y="2817242"/>
            <a:ext cx="2191407" cy="2031325"/>
          </a:xfrm>
          <a:prstGeom prst="rect">
            <a:avLst/>
          </a:prstGeom>
          <a:noFill/>
        </p:spPr>
        <p:txBody>
          <a:bodyPr wrap="square" rtlCol="0">
            <a:spAutoFit/>
          </a:bodyPr>
          <a:lstStyle/>
          <a:p>
            <a:pPr>
              <a:buFont typeface="Arial" pitchFamily="34" charset="0"/>
              <a:buChar char="•"/>
            </a:pPr>
            <a:r>
              <a:rPr lang="es-ES_tradnl" dirty="0" smtClean="0">
                <a:solidFill>
                  <a:srgbClr val="606060"/>
                </a:solidFill>
              </a:rPr>
              <a:t>Pilar 1:  Gobierno Solidario</a:t>
            </a:r>
          </a:p>
          <a:p>
            <a:pPr>
              <a:buFont typeface="Arial" pitchFamily="34" charset="0"/>
              <a:buChar char="•"/>
            </a:pPr>
            <a:r>
              <a:rPr lang="es-ES_tradnl" dirty="0" smtClean="0">
                <a:solidFill>
                  <a:srgbClr val="606060"/>
                </a:solidFill>
              </a:rPr>
              <a:t>Pilar 2: Sociedad Protegida</a:t>
            </a:r>
          </a:p>
          <a:p>
            <a:pPr>
              <a:buFont typeface="Arial" pitchFamily="34" charset="0"/>
              <a:buChar char="•"/>
            </a:pPr>
            <a:r>
              <a:rPr lang="es-ES_tradnl" dirty="0" smtClean="0">
                <a:solidFill>
                  <a:srgbClr val="606060"/>
                </a:solidFill>
              </a:rPr>
              <a:t>Pilar 3: Ciudad Progresista</a:t>
            </a:r>
          </a:p>
          <a:p>
            <a:pPr>
              <a:buFont typeface="Arial" pitchFamily="34" charset="0"/>
              <a:buChar char="•"/>
            </a:pPr>
            <a:r>
              <a:rPr lang="es-ES_tradnl" dirty="0" smtClean="0">
                <a:solidFill>
                  <a:srgbClr val="606060"/>
                </a:solidFill>
              </a:rPr>
              <a:t>Ejes transversales</a:t>
            </a:r>
            <a:endParaRPr lang="es-ES_tradnl" dirty="0">
              <a:solidFill>
                <a:srgbClr val="606060"/>
              </a:solidFill>
            </a:endParaRPr>
          </a:p>
        </p:txBody>
      </p:sp>
      <p:sp>
        <p:nvSpPr>
          <p:cNvPr id="10" name="9 CuadroTexto"/>
          <p:cNvSpPr txBox="1"/>
          <p:nvPr/>
        </p:nvSpPr>
        <p:spPr>
          <a:xfrm>
            <a:off x="4035974" y="3398814"/>
            <a:ext cx="2191407" cy="923330"/>
          </a:xfrm>
          <a:prstGeom prst="rect">
            <a:avLst/>
          </a:prstGeom>
          <a:noFill/>
        </p:spPr>
        <p:txBody>
          <a:bodyPr wrap="square" rtlCol="0">
            <a:spAutoFit/>
          </a:bodyPr>
          <a:lstStyle/>
          <a:p>
            <a:pPr>
              <a:buFont typeface="Arial" pitchFamily="34" charset="0"/>
              <a:buChar char="•"/>
            </a:pPr>
            <a:r>
              <a:rPr lang="es-ES_tradnl" dirty="0" smtClean="0">
                <a:solidFill>
                  <a:srgbClr val="606060"/>
                </a:solidFill>
              </a:rPr>
              <a:t>Estrategias</a:t>
            </a:r>
          </a:p>
          <a:p>
            <a:pPr>
              <a:buFont typeface="Arial" pitchFamily="34" charset="0"/>
              <a:buChar char="•"/>
            </a:pPr>
            <a:r>
              <a:rPr lang="es-ES_tradnl" dirty="0" smtClean="0">
                <a:solidFill>
                  <a:srgbClr val="606060"/>
                </a:solidFill>
              </a:rPr>
              <a:t>Objetivos</a:t>
            </a:r>
          </a:p>
          <a:p>
            <a:pPr>
              <a:buFont typeface="Arial" pitchFamily="34" charset="0"/>
              <a:buChar char="•"/>
            </a:pPr>
            <a:r>
              <a:rPr lang="es-ES_tradnl" dirty="0" smtClean="0">
                <a:solidFill>
                  <a:srgbClr val="606060"/>
                </a:solidFill>
              </a:rPr>
              <a:t>Líneas de acción</a:t>
            </a:r>
            <a:endParaRPr lang="es-ES_tradnl" dirty="0">
              <a:solidFill>
                <a:srgbClr val="606060"/>
              </a:solidFill>
            </a:endParaRPr>
          </a:p>
        </p:txBody>
      </p:sp>
      <p:sp>
        <p:nvSpPr>
          <p:cNvPr id="11" name="10 CuadroTexto"/>
          <p:cNvSpPr txBox="1"/>
          <p:nvPr/>
        </p:nvSpPr>
        <p:spPr>
          <a:xfrm>
            <a:off x="6495393" y="3145341"/>
            <a:ext cx="2191407" cy="1477328"/>
          </a:xfrm>
          <a:prstGeom prst="rect">
            <a:avLst/>
          </a:prstGeom>
          <a:noFill/>
        </p:spPr>
        <p:txBody>
          <a:bodyPr wrap="square" rtlCol="0">
            <a:spAutoFit/>
          </a:bodyPr>
          <a:lstStyle/>
          <a:p>
            <a:pPr>
              <a:buFont typeface="Arial" pitchFamily="34" charset="0"/>
              <a:buChar char="•"/>
            </a:pPr>
            <a:r>
              <a:rPr lang="es-ES_tradnl" dirty="0" smtClean="0">
                <a:solidFill>
                  <a:srgbClr val="606060"/>
                </a:solidFill>
              </a:rPr>
              <a:t>11 Funciones</a:t>
            </a:r>
          </a:p>
          <a:p>
            <a:pPr>
              <a:buFont typeface="Arial" pitchFamily="34" charset="0"/>
              <a:buChar char="•"/>
            </a:pPr>
            <a:r>
              <a:rPr lang="es-ES_tradnl" dirty="0" smtClean="0">
                <a:solidFill>
                  <a:srgbClr val="606060"/>
                </a:solidFill>
              </a:rPr>
              <a:t>28 </a:t>
            </a:r>
            <a:r>
              <a:rPr lang="es-ES_tradnl" dirty="0" err="1" smtClean="0">
                <a:solidFill>
                  <a:srgbClr val="606060"/>
                </a:solidFill>
              </a:rPr>
              <a:t>Subfunciones</a:t>
            </a:r>
            <a:endParaRPr lang="es-ES_tradnl" dirty="0" smtClean="0">
              <a:solidFill>
                <a:srgbClr val="606060"/>
              </a:solidFill>
            </a:endParaRPr>
          </a:p>
          <a:p>
            <a:pPr>
              <a:buFont typeface="Arial" pitchFamily="34" charset="0"/>
              <a:buChar char="•"/>
            </a:pPr>
            <a:r>
              <a:rPr lang="es-ES_tradnl" dirty="0" smtClean="0">
                <a:solidFill>
                  <a:srgbClr val="606060"/>
                </a:solidFill>
              </a:rPr>
              <a:t>48 Programas</a:t>
            </a:r>
          </a:p>
          <a:p>
            <a:pPr>
              <a:buFont typeface="Arial" pitchFamily="34" charset="0"/>
              <a:buChar char="•"/>
            </a:pPr>
            <a:r>
              <a:rPr lang="es-ES_tradnl" dirty="0" smtClean="0">
                <a:solidFill>
                  <a:srgbClr val="606060"/>
                </a:solidFill>
              </a:rPr>
              <a:t>89 Subprogramas</a:t>
            </a:r>
          </a:p>
          <a:p>
            <a:pPr>
              <a:buFont typeface="Arial" pitchFamily="34" charset="0"/>
              <a:buChar char="•"/>
            </a:pPr>
            <a:r>
              <a:rPr lang="es-ES_tradnl" dirty="0" smtClean="0">
                <a:solidFill>
                  <a:srgbClr val="606060"/>
                </a:solidFill>
              </a:rPr>
              <a:t>127 Proyectos</a:t>
            </a:r>
            <a:endParaRPr lang="es-ES_tradnl" dirty="0">
              <a:solidFill>
                <a:srgbClr val="606060"/>
              </a:solidFill>
            </a:endParaRPr>
          </a:p>
        </p:txBody>
      </p:sp>
      <p:sp>
        <p:nvSpPr>
          <p:cNvPr id="12" name="11 Abrir llave"/>
          <p:cNvSpPr/>
          <p:nvPr/>
        </p:nvSpPr>
        <p:spPr>
          <a:xfrm>
            <a:off x="1560786" y="2817242"/>
            <a:ext cx="283781" cy="2062103"/>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_tradnl"/>
          </a:p>
        </p:txBody>
      </p:sp>
      <p:sp>
        <p:nvSpPr>
          <p:cNvPr id="13" name="12 Cerrar llave"/>
          <p:cNvSpPr/>
          <p:nvPr/>
        </p:nvSpPr>
        <p:spPr>
          <a:xfrm>
            <a:off x="3584028" y="2806866"/>
            <a:ext cx="451946" cy="2041701"/>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_tradnl"/>
          </a:p>
        </p:txBody>
      </p:sp>
      <p:sp>
        <p:nvSpPr>
          <p:cNvPr id="14" name="13 Cerrar llave"/>
          <p:cNvSpPr/>
          <p:nvPr/>
        </p:nvSpPr>
        <p:spPr>
          <a:xfrm>
            <a:off x="6101255" y="3131693"/>
            <a:ext cx="278526" cy="1477328"/>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_tradnl"/>
          </a:p>
        </p:txBody>
      </p:sp>
      <p:sp>
        <p:nvSpPr>
          <p:cNvPr id="15" name="14 CuadroTexto"/>
          <p:cNvSpPr txBox="1"/>
          <p:nvPr/>
        </p:nvSpPr>
        <p:spPr>
          <a:xfrm>
            <a:off x="1844567" y="2369294"/>
            <a:ext cx="1891861" cy="369332"/>
          </a:xfrm>
          <a:prstGeom prst="rect">
            <a:avLst/>
          </a:prstGeom>
          <a:solidFill>
            <a:schemeClr val="bg1">
              <a:lumMod val="85000"/>
            </a:schemeClr>
          </a:solidFill>
          <a:ln>
            <a:solidFill>
              <a:schemeClr val="tx1"/>
            </a:solidFill>
          </a:ln>
        </p:spPr>
        <p:txBody>
          <a:bodyPr wrap="square" rtlCol="0">
            <a:spAutoFit/>
          </a:bodyPr>
          <a:lstStyle/>
          <a:p>
            <a:pPr algn="ctr"/>
            <a:r>
              <a:rPr lang="es-ES_tradnl" dirty="0" smtClean="0"/>
              <a:t>Ejes Rectores</a:t>
            </a:r>
            <a:endParaRPr lang="es-ES_tradnl" dirty="0"/>
          </a:p>
        </p:txBody>
      </p:sp>
      <p:sp>
        <p:nvSpPr>
          <p:cNvPr id="16" name="15 CuadroTexto"/>
          <p:cNvSpPr txBox="1"/>
          <p:nvPr/>
        </p:nvSpPr>
        <p:spPr>
          <a:xfrm>
            <a:off x="6101255" y="2437534"/>
            <a:ext cx="2585545" cy="369332"/>
          </a:xfrm>
          <a:prstGeom prst="rect">
            <a:avLst/>
          </a:prstGeom>
          <a:solidFill>
            <a:schemeClr val="bg1">
              <a:lumMod val="85000"/>
            </a:schemeClr>
          </a:solidFill>
          <a:ln>
            <a:solidFill>
              <a:schemeClr val="tx1"/>
            </a:solidFill>
          </a:ln>
        </p:spPr>
        <p:txBody>
          <a:bodyPr wrap="square" rtlCol="0">
            <a:spAutoFit/>
          </a:bodyPr>
          <a:lstStyle/>
          <a:p>
            <a:pPr algn="ctr"/>
            <a:r>
              <a:rPr lang="es-ES_tradnl" dirty="0" smtClean="0"/>
              <a:t>Estructura Programática</a:t>
            </a:r>
          </a:p>
        </p:txBody>
      </p:sp>
      <p:sp>
        <p:nvSpPr>
          <p:cNvPr id="17" name="16 CuadroTexto"/>
          <p:cNvSpPr txBox="1"/>
          <p:nvPr/>
        </p:nvSpPr>
        <p:spPr>
          <a:xfrm>
            <a:off x="173420" y="3581739"/>
            <a:ext cx="1387366" cy="584775"/>
          </a:xfrm>
          <a:prstGeom prst="rect">
            <a:avLst/>
          </a:prstGeom>
          <a:noFill/>
        </p:spPr>
        <p:txBody>
          <a:bodyPr wrap="square" rtlCol="0">
            <a:spAutoFit/>
          </a:bodyPr>
          <a:lstStyle/>
          <a:p>
            <a:pPr algn="ctr"/>
            <a:r>
              <a:rPr lang="es-ES_tradnl" sz="1600" dirty="0" smtClean="0">
                <a:solidFill>
                  <a:srgbClr val="606060"/>
                </a:solidFill>
              </a:rPr>
              <a:t>PDM 2013-2015</a:t>
            </a:r>
            <a:endParaRPr lang="es-ES_tradnl" sz="1600" dirty="0">
              <a:solidFill>
                <a:srgbClr val="606060"/>
              </a:solidFill>
            </a:endParaRPr>
          </a:p>
        </p:txBody>
      </p:sp>
      <p:sp>
        <p:nvSpPr>
          <p:cNvPr id="18" name="17 Rectángulo"/>
          <p:cNvSpPr/>
          <p:nvPr/>
        </p:nvSpPr>
        <p:spPr>
          <a:xfrm>
            <a:off x="173419" y="5128720"/>
            <a:ext cx="8514373" cy="646331"/>
          </a:xfrm>
          <a:prstGeom prst="rect">
            <a:avLst/>
          </a:prstGeom>
        </p:spPr>
        <p:txBody>
          <a:bodyPr wrap="square">
            <a:spAutoFit/>
          </a:bodyPr>
          <a:lstStyle/>
          <a:p>
            <a:pPr algn="just"/>
            <a:r>
              <a:rPr lang="es-ES_tradnl" dirty="0" smtClean="0">
                <a:solidFill>
                  <a:srgbClr val="606060"/>
                </a:solidFill>
              </a:rPr>
              <a:t>El PDM 2013-2015 por norma tiene que vincularse con la armonización contable y con las claves presupuestarias.</a:t>
            </a:r>
            <a:endParaRPr lang="es-ES_tradnl" dirty="0">
              <a:solidFill>
                <a:srgbClr val="60606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4000" cy="6858000"/>
          </a:xfrm>
          <a:prstGeom prst="rect">
            <a:avLst/>
          </a:prstGeom>
        </p:spPr>
      </p:pic>
      <p:sp>
        <p:nvSpPr>
          <p:cNvPr id="9" name="TextBox 14"/>
          <p:cNvSpPr txBox="1"/>
          <p:nvPr/>
        </p:nvSpPr>
        <p:spPr>
          <a:xfrm>
            <a:off x="3520099" y="3101142"/>
            <a:ext cx="2106867" cy="707886"/>
          </a:xfrm>
          <a:prstGeom prst="rect">
            <a:avLst/>
          </a:prstGeom>
          <a:noFill/>
          <a:effectLst>
            <a:outerShdw blurRad="38100" dist="25400" dir="6060000">
              <a:schemeClr val="tx2">
                <a:lumMod val="75000"/>
                <a:alpha val="37000"/>
              </a:schemeClr>
            </a:outerShdw>
          </a:effectLst>
        </p:spPr>
        <p:txBody>
          <a:bodyPr wrap="none">
            <a:spAutoFit/>
          </a:bodyPr>
          <a:lstStyle/>
          <a:p>
            <a:pPr fontAlgn="auto">
              <a:spcBef>
                <a:spcPts val="0"/>
              </a:spcBef>
              <a:spcAft>
                <a:spcPts val="0"/>
              </a:spcAft>
              <a:defRPr/>
            </a:pPr>
            <a:r>
              <a:rPr lang="en-US" sz="4000" b="1" kern="800" spc="-100" dirty="0" smtClean="0">
                <a:solidFill>
                  <a:srgbClr val="000000"/>
                </a:solidFill>
                <a:latin typeface="Arial"/>
                <a:cs typeface="Arial"/>
              </a:rPr>
              <a:t>Gracias.</a:t>
            </a:r>
            <a:endParaRPr lang="en-US" sz="4000" b="1" kern="800" spc="-100" dirty="0">
              <a:solidFill>
                <a:srgbClr val="000000"/>
              </a:solidFill>
              <a:latin typeface="Arial"/>
              <a:cs typeface="Arial"/>
            </a:endParaRPr>
          </a:p>
        </p:txBody>
      </p:sp>
      <p:pic>
        <p:nvPicPr>
          <p:cNvPr id="5" name="Imagen 4"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690" y="5500024"/>
            <a:ext cx="1877886" cy="472785"/>
          </a:xfrm>
          <a:prstGeom prst="rect">
            <a:avLst/>
          </a:prstGeom>
        </p:spPr>
      </p:pic>
    </p:spTree>
    <p:extLst>
      <p:ext uri="{BB962C8B-B14F-4D97-AF65-F5344CB8AC3E}">
        <p14:creationId xmlns:p14="http://schemas.microsoft.com/office/powerpoint/2010/main" val="3783670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9144000" cy="6858000"/>
          </a:xfrm>
          <a:prstGeom prst="rect">
            <a:avLst/>
          </a:prstGeom>
        </p:spPr>
      </p:pic>
      <p:sp>
        <p:nvSpPr>
          <p:cNvPr id="5" name="TextBox 14"/>
          <p:cNvSpPr txBox="1"/>
          <p:nvPr/>
        </p:nvSpPr>
        <p:spPr>
          <a:xfrm>
            <a:off x="1209940" y="2589608"/>
            <a:ext cx="6724120" cy="1421928"/>
          </a:xfrm>
          <a:prstGeom prst="rect">
            <a:avLst/>
          </a:prstGeom>
          <a:noFill/>
          <a:effectLst>
            <a:outerShdw blurRad="38100" dist="25400" dir="6060000">
              <a:schemeClr val="tx2">
                <a:lumMod val="75000"/>
                <a:alpha val="37000"/>
              </a:schemeClr>
            </a:outerShdw>
          </a:effectLst>
        </p:spPr>
        <p:txBody>
          <a:bodyPr wrap="square">
            <a:spAutoFit/>
          </a:bodyPr>
          <a:lstStyle/>
          <a:p>
            <a:pPr algn="ctr" fontAlgn="auto">
              <a:lnSpc>
                <a:spcPct val="90000"/>
              </a:lnSpc>
              <a:spcBef>
                <a:spcPts val="0"/>
              </a:spcBef>
              <a:spcAft>
                <a:spcPts val="0"/>
              </a:spcAft>
              <a:tabLst>
                <a:tab pos="177800" algn="l"/>
              </a:tabLst>
              <a:defRPr/>
            </a:pPr>
            <a:r>
              <a:rPr lang="en-US" sz="3200" b="1" kern="800" spc="-100" dirty="0" smtClean="0">
                <a:solidFill>
                  <a:srgbClr val="000000"/>
                </a:solidFill>
                <a:latin typeface="Arial"/>
                <a:cs typeface="Arial"/>
              </a:rPr>
              <a:t>ANTECEDENTES: INTEGRACIÓN DEL ANTEPROYECTO DE PRESUPUESTO 2013</a:t>
            </a:r>
            <a:endParaRPr lang="en-US" sz="3200" b="1" kern="800" spc="-100" dirty="0">
              <a:solidFill>
                <a:srgbClr val="000000"/>
              </a:solidFill>
              <a:latin typeface="Arial"/>
              <a:ea typeface="+mn-ea"/>
              <a:cs typeface="Arial"/>
            </a:endParaRPr>
          </a:p>
        </p:txBody>
      </p:sp>
      <p:pic>
        <p:nvPicPr>
          <p:cNvPr id="8" name="Imagen 7"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Tree>
    <p:extLst>
      <p:ext uri="{BB962C8B-B14F-4D97-AF65-F5344CB8AC3E}">
        <p14:creationId xmlns:p14="http://schemas.microsoft.com/office/powerpoint/2010/main" val="637837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9144000" cy="6858000"/>
          </a:xfrm>
          <a:prstGeom prst="rect">
            <a:avLst/>
          </a:prstGeom>
        </p:spPr>
      </p:pic>
      <p:sp>
        <p:nvSpPr>
          <p:cNvPr id="5" name="TextBox 14"/>
          <p:cNvSpPr txBox="1"/>
          <p:nvPr/>
        </p:nvSpPr>
        <p:spPr>
          <a:xfrm>
            <a:off x="601662" y="2543574"/>
            <a:ext cx="7218505" cy="535531"/>
          </a:xfrm>
          <a:prstGeom prst="rect">
            <a:avLst/>
          </a:prstGeom>
          <a:noFill/>
          <a:effectLst>
            <a:outerShdw blurRad="38100" dist="25400" dir="6060000">
              <a:schemeClr val="tx2">
                <a:lumMod val="75000"/>
                <a:alpha val="37000"/>
              </a:schemeClr>
            </a:outerShdw>
          </a:effectLst>
        </p:spPr>
        <p:txBody>
          <a:bodyPr wrap="square">
            <a:spAutoFit/>
          </a:bodyPr>
          <a:lstStyle/>
          <a:p>
            <a:pPr algn="r" fontAlgn="auto">
              <a:lnSpc>
                <a:spcPct val="90000"/>
              </a:lnSpc>
              <a:spcBef>
                <a:spcPts val="0"/>
              </a:spcBef>
              <a:spcAft>
                <a:spcPts val="0"/>
              </a:spcAft>
              <a:tabLst>
                <a:tab pos="177800" algn="l"/>
              </a:tabLst>
              <a:defRPr/>
            </a:pPr>
            <a:r>
              <a:rPr lang="en-US" sz="3200" b="1" kern="800" spc="-100" dirty="0" smtClean="0">
                <a:solidFill>
                  <a:srgbClr val="000000"/>
                </a:solidFill>
                <a:latin typeface="Arial"/>
                <a:cs typeface="Arial"/>
              </a:rPr>
              <a:t>CLASIFICACIÓN ADMINISTRATIVA</a:t>
            </a:r>
            <a:endParaRPr lang="en-US" sz="3200" b="1" kern="800" spc="-100" dirty="0">
              <a:solidFill>
                <a:srgbClr val="000000"/>
              </a:solidFill>
              <a:latin typeface="Arial"/>
              <a:ea typeface="+mn-ea"/>
              <a:cs typeface="Arial"/>
            </a:endParaRPr>
          </a:p>
        </p:txBody>
      </p:sp>
      <p:pic>
        <p:nvPicPr>
          <p:cNvPr id="8" name="Imagen 7"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Tree>
    <p:extLst>
      <p:ext uri="{BB962C8B-B14F-4D97-AF65-F5344CB8AC3E}">
        <p14:creationId xmlns:p14="http://schemas.microsoft.com/office/powerpoint/2010/main" val="1496482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9144000" cy="6858000"/>
          </a:xfrm>
          <a:prstGeom prst="rect">
            <a:avLst/>
          </a:prstGeom>
        </p:spPr>
      </p:pic>
      <p:sp>
        <p:nvSpPr>
          <p:cNvPr id="5" name="TextBox 14"/>
          <p:cNvSpPr txBox="1"/>
          <p:nvPr/>
        </p:nvSpPr>
        <p:spPr>
          <a:xfrm>
            <a:off x="1209940" y="2543573"/>
            <a:ext cx="6724120" cy="978729"/>
          </a:xfrm>
          <a:prstGeom prst="rect">
            <a:avLst/>
          </a:prstGeom>
          <a:noFill/>
          <a:effectLst>
            <a:outerShdw blurRad="38100" dist="25400" dir="6060000">
              <a:schemeClr val="tx2">
                <a:lumMod val="75000"/>
                <a:alpha val="37000"/>
              </a:schemeClr>
            </a:outerShdw>
          </a:effectLst>
        </p:spPr>
        <p:txBody>
          <a:bodyPr wrap="square">
            <a:spAutoFit/>
          </a:bodyPr>
          <a:lstStyle/>
          <a:p>
            <a:pPr algn="ctr" fontAlgn="auto">
              <a:lnSpc>
                <a:spcPct val="90000"/>
              </a:lnSpc>
              <a:spcBef>
                <a:spcPts val="0"/>
              </a:spcBef>
              <a:spcAft>
                <a:spcPts val="0"/>
              </a:spcAft>
              <a:tabLst>
                <a:tab pos="177800" algn="l"/>
              </a:tabLst>
              <a:defRPr/>
            </a:pPr>
            <a:r>
              <a:rPr lang="en-US" sz="3200" b="1" kern="800" spc="-100" dirty="0" smtClean="0">
                <a:solidFill>
                  <a:srgbClr val="000000"/>
                </a:solidFill>
                <a:latin typeface="Arial"/>
                <a:cs typeface="Arial"/>
              </a:rPr>
              <a:t>CATÁLOGO DE LA ESTRUCTURA PROGRÁMATICA</a:t>
            </a:r>
            <a:endParaRPr lang="en-US" sz="3200" b="1" kern="800" spc="-100" dirty="0">
              <a:solidFill>
                <a:srgbClr val="000000"/>
              </a:solidFill>
              <a:latin typeface="Arial"/>
              <a:ea typeface="+mn-ea"/>
              <a:cs typeface="Arial"/>
            </a:endParaRPr>
          </a:p>
        </p:txBody>
      </p:sp>
      <p:pic>
        <p:nvPicPr>
          <p:cNvPr id="8" name="Imagen 7"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Tree>
    <p:extLst>
      <p:ext uri="{BB962C8B-B14F-4D97-AF65-F5344CB8AC3E}">
        <p14:creationId xmlns:p14="http://schemas.microsoft.com/office/powerpoint/2010/main" val="1496482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10" name="5 Rectángulo"/>
          <p:cNvSpPr>
            <a:spLocks noChangeArrowheads="1"/>
          </p:cNvSpPr>
          <p:nvPr/>
        </p:nvSpPr>
        <p:spPr bwMode="auto">
          <a:xfrm>
            <a:off x="182081" y="828232"/>
            <a:ext cx="7977187" cy="933332"/>
          </a:xfrm>
          <a:prstGeom prst="rect">
            <a:avLst/>
          </a:prstGeom>
          <a:noFill/>
          <a:ln w="9525">
            <a:noFill/>
            <a:miter lim="800000"/>
            <a:headEnd/>
            <a:tailEnd/>
          </a:ln>
        </p:spPr>
        <p:txBody>
          <a:bodyPr spcCol="288000">
            <a:spAutoFit/>
          </a:bodyPr>
          <a:lstStyle/>
          <a:p>
            <a:pPr marL="342900" indent="-342900" algn="just" eaLnBrk="0" fontAlgn="auto" hangingPunct="0">
              <a:lnSpc>
                <a:spcPct val="110000"/>
              </a:lnSpc>
              <a:spcBef>
                <a:spcPts val="1000"/>
              </a:spcBef>
              <a:spcAft>
                <a:spcPts val="0"/>
              </a:spcAft>
              <a:buClr>
                <a:srgbClr val="FF0000"/>
              </a:buClr>
              <a:buSzPct val="80000"/>
              <a:buFont typeface="Lucida Grande"/>
              <a:buChar char="❯"/>
              <a:tabLst>
                <a:tab pos="355600" algn="l"/>
              </a:tabLst>
              <a:defRPr/>
            </a:pPr>
            <a:r>
              <a:rPr lang="es-ES_tradnl" sz="1700" dirty="0" smtClean="0">
                <a:solidFill>
                  <a:schemeClr val="tx1">
                    <a:lumMod val="65000"/>
                    <a:lumOff val="35000"/>
                  </a:schemeClr>
                </a:solidFill>
                <a:latin typeface="Arial"/>
                <a:cs typeface="Arial"/>
              </a:rPr>
              <a:t>El PDM tiene que cumplir con las disposiciones legales, y con los lineamientos que emita el COPLADE y Secretaría de Finanzas</a:t>
            </a:r>
            <a:r>
              <a:rPr lang="es-ES_tradnl" sz="1700" dirty="0" smtClean="0">
                <a:solidFill>
                  <a:srgbClr val="595959"/>
                </a:solidFill>
                <a:latin typeface="Arial"/>
                <a:cs typeface="Arial"/>
              </a:rPr>
              <a:t> en cuanto a su contenido, metodología y orientación.</a:t>
            </a:r>
            <a:endParaRPr lang="ro-RO" sz="1700" dirty="0">
              <a:solidFill>
                <a:schemeClr val="tx1">
                  <a:lumMod val="65000"/>
                  <a:lumOff val="35000"/>
                </a:schemeClr>
              </a:solidFill>
              <a:latin typeface="Arial"/>
              <a:cs typeface="Arial"/>
            </a:endParaRPr>
          </a:p>
        </p:txBody>
      </p:sp>
      <p:sp>
        <p:nvSpPr>
          <p:cNvPr id="13" name="5 Rectángulo"/>
          <p:cNvSpPr>
            <a:spLocks noChangeArrowheads="1"/>
          </p:cNvSpPr>
          <p:nvPr/>
        </p:nvSpPr>
        <p:spPr bwMode="auto">
          <a:xfrm>
            <a:off x="458193" y="232166"/>
            <a:ext cx="7977188" cy="498598"/>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Fundamento legal Plan de Desarrollo Municipal (1)</a:t>
            </a:r>
            <a:endParaRPr lang="es-MX" sz="2400" kern="1000" spc="-30" dirty="0">
              <a:solidFill>
                <a:srgbClr val="FF0000"/>
              </a:solidFill>
              <a:latin typeface="Arial"/>
              <a:ea typeface="Arial" charset="0"/>
              <a:cs typeface="Arial"/>
            </a:endParaRPr>
          </a:p>
        </p:txBody>
      </p:sp>
      <p:graphicFrame>
        <p:nvGraphicFramePr>
          <p:cNvPr id="11" name="12 Marcador de contenido"/>
          <p:cNvGraphicFramePr>
            <a:graphicFrameLocks noGrp="1"/>
          </p:cNvGraphicFramePr>
          <p:nvPr>
            <p:ph idx="1"/>
          </p:nvPr>
        </p:nvGraphicFramePr>
        <p:xfrm>
          <a:off x="2781838" y="1501255"/>
          <a:ext cx="6293922" cy="4260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14 CuadroTexto"/>
          <p:cNvSpPr txBox="1"/>
          <p:nvPr/>
        </p:nvSpPr>
        <p:spPr>
          <a:xfrm>
            <a:off x="490477" y="2900528"/>
            <a:ext cx="2331126" cy="2031325"/>
          </a:xfrm>
          <a:prstGeom prst="rect">
            <a:avLst/>
          </a:prstGeom>
          <a:solidFill>
            <a:schemeClr val="bg2">
              <a:lumMod val="85000"/>
            </a:schemeClr>
          </a:solidFill>
          <a:ln>
            <a:solidFill>
              <a:schemeClr val="bg1"/>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s-MX" sz="1400" dirty="0" smtClean="0"/>
              <a:t>Esta Ley establece en el artículo 22°que los planes de desarrollo municipal se formularán, aprobarán y publicarán dentro de un plazo de </a:t>
            </a:r>
            <a:r>
              <a:rPr lang="es-MX" sz="1400" b="1" dirty="0" smtClean="0"/>
              <a:t>TRES MESES </a:t>
            </a:r>
            <a:r>
              <a:rPr lang="es-MX" sz="1400" dirty="0" smtClean="0"/>
              <a:t>contados a partir del inicio del periodo constitucional de gobierno.</a:t>
            </a:r>
            <a:endParaRPr lang="es-MX" sz="1400" dirty="0"/>
          </a:p>
        </p:txBody>
      </p:sp>
      <p:sp>
        <p:nvSpPr>
          <p:cNvPr id="16" name="15 Flecha arriba"/>
          <p:cNvSpPr/>
          <p:nvPr/>
        </p:nvSpPr>
        <p:spPr>
          <a:xfrm rot="16200000">
            <a:off x="3627324" y="3438732"/>
            <a:ext cx="234491" cy="1764043"/>
          </a:xfrm>
          <a:prstGeom prst="upArrow">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42021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10" name="5 Rectángulo"/>
          <p:cNvSpPr>
            <a:spLocks noChangeArrowheads="1"/>
          </p:cNvSpPr>
          <p:nvPr/>
        </p:nvSpPr>
        <p:spPr bwMode="auto">
          <a:xfrm>
            <a:off x="182081" y="841880"/>
            <a:ext cx="7977187" cy="5838008"/>
          </a:xfrm>
          <a:prstGeom prst="rect">
            <a:avLst/>
          </a:prstGeom>
          <a:noFill/>
          <a:ln w="9525">
            <a:noFill/>
            <a:miter lim="800000"/>
            <a:headEnd/>
            <a:tailEnd/>
          </a:ln>
        </p:spPr>
        <p:txBody>
          <a:bodyPr spcCol="288000">
            <a:spAutoFit/>
          </a:bodyPr>
          <a:lstStyle/>
          <a:p>
            <a:pPr marL="342900" indent="-342900" algn="just" eaLnBrk="0" fontAlgn="auto" hangingPunct="0">
              <a:lnSpc>
                <a:spcPct val="110000"/>
              </a:lnSpc>
              <a:spcBef>
                <a:spcPts val="1000"/>
              </a:spcBef>
              <a:spcAft>
                <a:spcPts val="0"/>
              </a:spcAft>
              <a:buClr>
                <a:srgbClr val="FF0000"/>
              </a:buClr>
              <a:buSzPct val="80000"/>
              <a:buFont typeface="Lucida Grande"/>
              <a:buChar char="❯"/>
              <a:tabLst>
                <a:tab pos="355600" algn="l"/>
              </a:tabLst>
              <a:defRPr/>
            </a:pPr>
            <a:r>
              <a:rPr lang="es-ES_tradnl" dirty="0" smtClean="0">
                <a:solidFill>
                  <a:schemeClr val="tx1">
                    <a:lumMod val="65000"/>
                    <a:lumOff val="35000"/>
                  </a:schemeClr>
                </a:solidFill>
                <a:latin typeface="Arial"/>
                <a:cs typeface="Arial"/>
              </a:rPr>
              <a:t>Derivado de la reforma en 2010 al artículo 134º de la Constitución Política de los Estados Unidos Mexicanos, es un MANDATO y OBLIGACIÓN impulsar modelos de gestión municipal que fortalezcan la vinculación entre los procesos de planeación, programación, presupuestación y evaluación, generando gobiernos que se orienten POR RESULTADOS.</a:t>
            </a:r>
          </a:p>
          <a:p>
            <a:pPr marL="342900" indent="-342900" algn="just" eaLnBrk="0" fontAlgn="auto" hangingPunct="0">
              <a:lnSpc>
                <a:spcPct val="110000"/>
              </a:lnSpc>
              <a:spcBef>
                <a:spcPts val="1000"/>
              </a:spcBef>
              <a:spcAft>
                <a:spcPts val="0"/>
              </a:spcAft>
              <a:buClr>
                <a:srgbClr val="FF0000"/>
              </a:buClr>
              <a:buSzPct val="80000"/>
              <a:buFont typeface="Lucida Grande"/>
              <a:buChar char="❯"/>
              <a:tabLst>
                <a:tab pos="355600" algn="l"/>
              </a:tabLst>
              <a:defRPr/>
            </a:pPr>
            <a:endParaRPr lang="es-ES_tradnl"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buFont typeface="Lucida Grande"/>
              <a:buChar char="❯"/>
              <a:tabLst>
                <a:tab pos="355600" algn="l"/>
              </a:tabLst>
              <a:defRPr/>
            </a:pPr>
            <a:r>
              <a:rPr lang="es-ES_tradnl" dirty="0" smtClean="0">
                <a:solidFill>
                  <a:schemeClr val="tx1">
                    <a:lumMod val="65000"/>
                    <a:lumOff val="35000"/>
                  </a:schemeClr>
                </a:solidFill>
                <a:latin typeface="Arial"/>
                <a:cs typeface="Arial"/>
              </a:rPr>
              <a:t>En este contexto el Plan de Desarrollo Municipal 2013-2015 adquiere un mayor protagonismo, al fortalecer los mecanismos de evaluación y seguimiento de sus objetivos, estrategias y de los programas derivados.</a:t>
            </a:r>
          </a:p>
          <a:p>
            <a:pPr marL="342900" indent="-342900" algn="just" eaLnBrk="0" fontAlgn="auto" hangingPunct="0">
              <a:lnSpc>
                <a:spcPct val="110000"/>
              </a:lnSpc>
              <a:spcBef>
                <a:spcPts val="1000"/>
              </a:spcBef>
              <a:spcAft>
                <a:spcPts val="0"/>
              </a:spcAft>
              <a:buClr>
                <a:srgbClr val="FF0000"/>
              </a:buClr>
              <a:buSzPct val="80000"/>
              <a:buFont typeface="Lucida Grande"/>
              <a:buChar char="❯"/>
              <a:tabLst>
                <a:tab pos="355600" algn="l"/>
              </a:tabLst>
              <a:defRPr/>
            </a:pPr>
            <a:endParaRPr lang="es-ES_tradnl" dirty="0" smtClean="0">
              <a:solidFill>
                <a:schemeClr val="tx1">
                  <a:lumMod val="65000"/>
                  <a:lumOff val="35000"/>
                </a:schemeClr>
              </a:solidFill>
              <a:latin typeface="Arial"/>
              <a:cs typeface="Arial"/>
            </a:endParaRPr>
          </a:p>
          <a:p>
            <a:pPr marL="342900" indent="-342900" algn="just" eaLnBrk="0" fontAlgn="auto" hangingPunct="0">
              <a:lnSpc>
                <a:spcPct val="110000"/>
              </a:lnSpc>
              <a:spcBef>
                <a:spcPts val="1000"/>
              </a:spcBef>
              <a:spcAft>
                <a:spcPts val="0"/>
              </a:spcAft>
              <a:buClr>
                <a:srgbClr val="FF0000"/>
              </a:buClr>
              <a:buSzPct val="80000"/>
              <a:buFont typeface="Lucida Grande"/>
              <a:buChar char="❯"/>
              <a:tabLst>
                <a:tab pos="355600" algn="l"/>
              </a:tabLst>
              <a:defRPr/>
            </a:pPr>
            <a:r>
              <a:rPr lang="es-ES_tradnl" dirty="0" smtClean="0">
                <a:solidFill>
                  <a:schemeClr val="tx1">
                    <a:lumMod val="65000"/>
                    <a:lumOff val="35000"/>
                  </a:schemeClr>
                </a:solidFill>
                <a:latin typeface="Arial"/>
                <a:cs typeface="Arial"/>
              </a:rPr>
              <a:t>Además de que la vinculación entre el Plan de Desarrollo Municipal  y Presupuesto a Base de Resultados fortalece legalmente los esquemas de armonización contable y la asignación de recursos económicos para cada ejercicio fiscal.</a:t>
            </a:r>
          </a:p>
          <a:p>
            <a:pPr>
              <a:buNone/>
            </a:pPr>
            <a:endParaRPr lang="es-ES_tradnl" dirty="0" smtClean="0"/>
          </a:p>
          <a:p>
            <a:pPr marL="342900" indent="-342900" algn="just" eaLnBrk="0" fontAlgn="auto" hangingPunct="0">
              <a:lnSpc>
                <a:spcPct val="110000"/>
              </a:lnSpc>
              <a:spcBef>
                <a:spcPts val="1000"/>
              </a:spcBef>
              <a:spcAft>
                <a:spcPts val="0"/>
              </a:spcAft>
              <a:buClr>
                <a:srgbClr val="FF0000"/>
              </a:buClr>
              <a:buSzPct val="80000"/>
              <a:buFont typeface="Lucida Grande"/>
              <a:buChar char="❯"/>
              <a:tabLst>
                <a:tab pos="355600" algn="l"/>
              </a:tabLst>
              <a:defRPr/>
            </a:pPr>
            <a:endParaRPr lang="ro-RO" dirty="0">
              <a:solidFill>
                <a:schemeClr val="tx1">
                  <a:lumMod val="65000"/>
                  <a:lumOff val="35000"/>
                </a:schemeClr>
              </a:solidFill>
              <a:latin typeface="Arial"/>
              <a:cs typeface="Arial"/>
            </a:endParaRPr>
          </a:p>
        </p:txBody>
      </p:sp>
      <p:sp>
        <p:nvSpPr>
          <p:cNvPr id="13" name="5 Rectángulo"/>
          <p:cNvSpPr>
            <a:spLocks noChangeArrowheads="1"/>
          </p:cNvSpPr>
          <p:nvPr/>
        </p:nvSpPr>
        <p:spPr bwMode="auto">
          <a:xfrm>
            <a:off x="458193" y="232166"/>
            <a:ext cx="7977188" cy="498598"/>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Fundamento legal Plan de Desarrollo Municipal (2)</a:t>
            </a:r>
            <a:endParaRPr lang="es-MX" sz="2400" kern="1000" spc="-30" dirty="0">
              <a:solidFill>
                <a:srgbClr val="FF0000"/>
              </a:solidFill>
              <a:latin typeface="Arial"/>
              <a:ea typeface="Arial" charset="0"/>
              <a:cs typeface="Arial"/>
            </a:endParaRPr>
          </a:p>
        </p:txBody>
      </p:sp>
    </p:spTree>
    <p:extLst>
      <p:ext uri="{BB962C8B-B14F-4D97-AF65-F5344CB8AC3E}">
        <p14:creationId xmlns:p14="http://schemas.microsoft.com/office/powerpoint/2010/main" val="3842021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9144000" cy="6858000"/>
          </a:xfrm>
          <a:prstGeom prst="rect">
            <a:avLst/>
          </a:prstGeom>
        </p:spPr>
      </p:pic>
      <p:sp>
        <p:nvSpPr>
          <p:cNvPr id="14" name="Rectangle 3"/>
          <p:cNvSpPr/>
          <p:nvPr/>
        </p:nvSpPr>
        <p:spPr>
          <a:xfrm flipV="1">
            <a:off x="0" y="5787962"/>
            <a:ext cx="9144000" cy="1070037"/>
          </a:xfrm>
          <a:prstGeom prst="rect">
            <a:avLst/>
          </a:prstGeom>
          <a:gradFill flip="none" rotWithShape="1">
            <a:gsLst>
              <a:gs pos="100000">
                <a:srgbClr val="FF0000">
                  <a:alpha val="89000"/>
                </a:srgbClr>
              </a:gs>
              <a:gs pos="50000">
                <a:srgbClr val="FFFFFF">
                  <a:alpha val="89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3"/>
          <p:cNvSpPr/>
          <p:nvPr/>
        </p:nvSpPr>
        <p:spPr>
          <a:xfrm flipV="1">
            <a:off x="0" y="5787963"/>
            <a:ext cx="9144000" cy="45719"/>
          </a:xfrm>
          <a:prstGeom prst="rect">
            <a:avLst/>
          </a:prstGeom>
          <a:gradFill flip="none" rotWithShape="1">
            <a:gsLst>
              <a:gs pos="100000">
                <a:srgbClr val="FF0000">
                  <a:alpha val="89000"/>
                </a:srgbClr>
              </a:gs>
              <a:gs pos="10000">
                <a:srgbClr val="FFFFFF">
                  <a:alpha val="89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Imagen 8"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58" y="5967133"/>
            <a:ext cx="3024355" cy="761426"/>
          </a:xfrm>
          <a:prstGeom prst="rect">
            <a:avLst/>
          </a:prstGeom>
        </p:spPr>
      </p:pic>
      <p:sp>
        <p:nvSpPr>
          <p:cNvPr id="10" name="5 Rectángulo"/>
          <p:cNvSpPr>
            <a:spLocks noChangeArrowheads="1"/>
          </p:cNvSpPr>
          <p:nvPr/>
        </p:nvSpPr>
        <p:spPr bwMode="auto">
          <a:xfrm>
            <a:off x="182081" y="828232"/>
            <a:ext cx="7977187" cy="1083886"/>
          </a:xfrm>
          <a:prstGeom prst="rect">
            <a:avLst/>
          </a:prstGeom>
          <a:noFill/>
          <a:ln w="9525">
            <a:noFill/>
            <a:miter lim="800000"/>
            <a:headEnd/>
            <a:tailEnd/>
          </a:ln>
        </p:spPr>
        <p:txBody>
          <a:bodyPr spcCol="288000">
            <a:spAutoFit/>
          </a:bodyPr>
          <a:lstStyle/>
          <a:p>
            <a:pPr marL="342900" indent="-342900" algn="just" eaLnBrk="0" fontAlgn="auto" hangingPunct="0">
              <a:lnSpc>
                <a:spcPct val="110000"/>
              </a:lnSpc>
              <a:spcBef>
                <a:spcPts val="1000"/>
              </a:spcBef>
              <a:spcAft>
                <a:spcPts val="0"/>
              </a:spcAft>
              <a:buClr>
                <a:srgbClr val="FF0000"/>
              </a:buClr>
              <a:buSzPct val="80000"/>
              <a:buFont typeface="Lucida Grande"/>
              <a:buChar char="❯"/>
              <a:tabLst>
                <a:tab pos="355600" algn="l"/>
              </a:tabLst>
              <a:defRPr/>
            </a:pPr>
            <a:r>
              <a:rPr lang="es-ES_tradnl" sz="1700" dirty="0" smtClean="0">
                <a:solidFill>
                  <a:schemeClr val="tx1">
                    <a:lumMod val="65000"/>
                    <a:lumOff val="35000"/>
                  </a:schemeClr>
                </a:solidFill>
                <a:latin typeface="Arial"/>
                <a:cs typeface="Arial"/>
              </a:rPr>
              <a:t>Por mandato legal del artículo 134º constitucional, el PDM 2013-2015, debe generarse en consideración del siguiente esquema:</a:t>
            </a:r>
            <a:endParaRPr lang="es-ES_tradnl" sz="1600" dirty="0" smtClean="0"/>
          </a:p>
          <a:p>
            <a:pPr marL="342900" indent="-342900" algn="just" eaLnBrk="0" fontAlgn="auto" hangingPunct="0">
              <a:lnSpc>
                <a:spcPct val="110000"/>
              </a:lnSpc>
              <a:spcBef>
                <a:spcPts val="1000"/>
              </a:spcBef>
              <a:spcAft>
                <a:spcPts val="0"/>
              </a:spcAft>
              <a:buClr>
                <a:srgbClr val="FF0000"/>
              </a:buClr>
              <a:buSzPct val="80000"/>
              <a:buFont typeface="Lucida Grande"/>
              <a:buChar char="❯"/>
              <a:tabLst>
                <a:tab pos="355600" algn="l"/>
              </a:tabLst>
              <a:defRPr/>
            </a:pPr>
            <a:endParaRPr lang="ro-RO" sz="1700" dirty="0">
              <a:solidFill>
                <a:schemeClr val="tx1">
                  <a:lumMod val="65000"/>
                  <a:lumOff val="35000"/>
                </a:schemeClr>
              </a:solidFill>
              <a:latin typeface="Arial"/>
              <a:cs typeface="Arial"/>
            </a:endParaRPr>
          </a:p>
        </p:txBody>
      </p:sp>
      <p:sp>
        <p:nvSpPr>
          <p:cNvPr id="13" name="5 Rectángulo"/>
          <p:cNvSpPr>
            <a:spLocks noChangeArrowheads="1"/>
          </p:cNvSpPr>
          <p:nvPr/>
        </p:nvSpPr>
        <p:spPr bwMode="auto">
          <a:xfrm>
            <a:off x="458193" y="232166"/>
            <a:ext cx="7977188" cy="467051"/>
          </a:xfrm>
          <a:prstGeom prst="rect">
            <a:avLst/>
          </a:prstGeom>
          <a:noFill/>
          <a:ln w="9525">
            <a:noFill/>
            <a:miter lim="800000"/>
            <a:headEnd/>
            <a:tailEnd/>
          </a:ln>
        </p:spPr>
        <p:txBody>
          <a:bodyPr>
            <a:spAutoFit/>
          </a:bodyPr>
          <a:lstStyle/>
          <a:p>
            <a:pPr eaLnBrk="0" fontAlgn="auto" hangingPunct="0">
              <a:lnSpc>
                <a:spcPct val="110000"/>
              </a:lnSpc>
              <a:spcBef>
                <a:spcPts val="1000"/>
              </a:spcBef>
              <a:spcAft>
                <a:spcPts val="0"/>
              </a:spcAft>
              <a:buClr>
                <a:schemeClr val="tx2"/>
              </a:buClr>
              <a:tabLst>
                <a:tab pos="355600" algn="l"/>
              </a:tabLst>
              <a:defRPr/>
            </a:pPr>
            <a:r>
              <a:rPr lang="es-MX" sz="2400" kern="1000" spc="-30" dirty="0" smtClean="0">
                <a:solidFill>
                  <a:srgbClr val="FF0000"/>
                </a:solidFill>
                <a:latin typeface="Arial"/>
                <a:ea typeface="Arial" charset="0"/>
                <a:cs typeface="Arial"/>
              </a:rPr>
              <a:t>Artículo 134º Constitucional</a:t>
            </a:r>
            <a:endParaRPr lang="es-MX" sz="2400" kern="1000" spc="-30" dirty="0">
              <a:solidFill>
                <a:srgbClr val="FF0000"/>
              </a:solidFill>
              <a:latin typeface="Arial"/>
              <a:ea typeface="Arial" charset="0"/>
              <a:cs typeface="Arial"/>
            </a:endParaRPr>
          </a:p>
        </p:txBody>
      </p:sp>
      <p:sp>
        <p:nvSpPr>
          <p:cNvPr id="8" name="7 CuadroTexto"/>
          <p:cNvSpPr txBox="1"/>
          <p:nvPr/>
        </p:nvSpPr>
        <p:spPr>
          <a:xfrm>
            <a:off x="332012" y="1423589"/>
            <a:ext cx="2727441" cy="4185761"/>
          </a:xfrm>
          <a:prstGeom prst="rect">
            <a:avLst/>
          </a:prstGeom>
          <a:noFill/>
        </p:spPr>
        <p:txBody>
          <a:bodyPr wrap="square" rtlCol="0">
            <a:spAutoFit/>
          </a:bodyPr>
          <a:lstStyle/>
          <a:p>
            <a:pPr algn="ctr"/>
            <a:r>
              <a:rPr lang="es-ES_tradnl" sz="1400" b="1" dirty="0" smtClean="0">
                <a:solidFill>
                  <a:srgbClr val="2C2C2C"/>
                </a:solidFill>
              </a:rPr>
              <a:t>Disposiciones</a:t>
            </a:r>
          </a:p>
          <a:p>
            <a:endParaRPr lang="es-ES_tradnl" sz="1400" dirty="0" smtClean="0">
              <a:solidFill>
                <a:srgbClr val="2C2C2C"/>
              </a:solidFill>
            </a:endParaRPr>
          </a:p>
          <a:p>
            <a:pPr algn="just"/>
            <a:r>
              <a:rPr lang="es-ES_tradnl" sz="1400" dirty="0" smtClean="0">
                <a:solidFill>
                  <a:srgbClr val="2C2C2C"/>
                </a:solidFill>
              </a:rPr>
              <a:t>Los recursos económicos que dispongan los tres órdenes de gobierno se:</a:t>
            </a:r>
          </a:p>
          <a:p>
            <a:pPr algn="just"/>
            <a:endParaRPr lang="es-ES_tradnl" sz="1400" dirty="0" smtClean="0">
              <a:solidFill>
                <a:srgbClr val="2C2C2C"/>
              </a:solidFill>
            </a:endParaRPr>
          </a:p>
          <a:p>
            <a:pPr algn="just">
              <a:buFont typeface="Arial" pitchFamily="34" charset="0"/>
              <a:buChar char="•"/>
            </a:pPr>
            <a:r>
              <a:rPr lang="es-ES_tradnl" sz="1400" b="1" dirty="0" smtClean="0">
                <a:solidFill>
                  <a:srgbClr val="2C2C2C"/>
                </a:solidFill>
              </a:rPr>
              <a:t>Destinarán a satisfacer los objetivos a </a:t>
            </a:r>
            <a:r>
              <a:rPr lang="es-ES_tradnl" sz="1400" dirty="0" smtClean="0">
                <a:solidFill>
                  <a:srgbClr val="2C2C2C"/>
                </a:solidFill>
              </a:rPr>
              <a:t>los que estén destinados</a:t>
            </a:r>
          </a:p>
          <a:p>
            <a:pPr algn="just">
              <a:buFont typeface="Arial" pitchFamily="34" charset="0"/>
              <a:buChar char="•"/>
            </a:pPr>
            <a:endParaRPr lang="es-ES_tradnl" sz="1400" dirty="0" smtClean="0">
              <a:solidFill>
                <a:srgbClr val="2C2C2C"/>
              </a:solidFill>
            </a:endParaRPr>
          </a:p>
          <a:p>
            <a:pPr algn="just">
              <a:buFont typeface="Arial" pitchFamily="34" charset="0"/>
              <a:buChar char="•"/>
            </a:pPr>
            <a:r>
              <a:rPr lang="es-ES_tradnl" sz="1400" b="1" dirty="0" smtClean="0">
                <a:solidFill>
                  <a:srgbClr val="2C2C2C"/>
                </a:solidFill>
              </a:rPr>
              <a:t>Administrarán </a:t>
            </a:r>
            <a:r>
              <a:rPr lang="es-ES_tradnl" sz="1400" dirty="0" smtClean="0">
                <a:solidFill>
                  <a:srgbClr val="2C2C2C"/>
                </a:solidFill>
              </a:rPr>
              <a:t>con eficiencia, eficacia, economía, transparencia y honradez</a:t>
            </a:r>
          </a:p>
          <a:p>
            <a:pPr algn="just">
              <a:buFont typeface="Arial" pitchFamily="34" charset="0"/>
              <a:buChar char="•"/>
            </a:pPr>
            <a:endParaRPr lang="es-ES_tradnl" sz="1400" dirty="0" smtClean="0">
              <a:solidFill>
                <a:srgbClr val="2C2C2C"/>
              </a:solidFill>
            </a:endParaRPr>
          </a:p>
          <a:p>
            <a:pPr algn="just">
              <a:buFont typeface="Arial" pitchFamily="34" charset="0"/>
              <a:buChar char="•"/>
            </a:pPr>
            <a:r>
              <a:rPr lang="es-ES_tradnl" sz="1400" b="1" dirty="0" smtClean="0">
                <a:solidFill>
                  <a:srgbClr val="2C2C2C"/>
                </a:solidFill>
              </a:rPr>
              <a:t>Los resultados </a:t>
            </a:r>
            <a:r>
              <a:rPr lang="es-ES_tradnl" sz="1400" dirty="0" smtClean="0">
                <a:solidFill>
                  <a:srgbClr val="2C2C2C"/>
                </a:solidFill>
              </a:rPr>
              <a:t>del ejercicio de dichos recursos </a:t>
            </a:r>
            <a:r>
              <a:rPr lang="es-ES_tradnl" sz="1400" b="1" dirty="0" smtClean="0">
                <a:solidFill>
                  <a:srgbClr val="2C2C2C"/>
                </a:solidFill>
              </a:rPr>
              <a:t>serán evaluados </a:t>
            </a:r>
            <a:r>
              <a:rPr lang="es-ES_tradnl" sz="1400" dirty="0" smtClean="0">
                <a:solidFill>
                  <a:srgbClr val="2C2C2C"/>
                </a:solidFill>
              </a:rPr>
              <a:t>para propiciar que los recursos se asignen considerando todo lo anterior</a:t>
            </a:r>
            <a:endParaRPr lang="es-ES_tradnl" sz="1400" dirty="0">
              <a:solidFill>
                <a:srgbClr val="2C2C2C"/>
              </a:solidFill>
            </a:endParaRPr>
          </a:p>
        </p:txBody>
      </p:sp>
      <p:sp>
        <p:nvSpPr>
          <p:cNvPr id="11" name="10 Elipse"/>
          <p:cNvSpPr/>
          <p:nvPr/>
        </p:nvSpPr>
        <p:spPr>
          <a:xfrm>
            <a:off x="3895026" y="1770436"/>
            <a:ext cx="2412124" cy="105629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t>Plan de Desarrollo Municipal 2013-2015</a:t>
            </a:r>
            <a:endParaRPr lang="es-ES_tradnl" sz="1400" b="1" dirty="0"/>
          </a:p>
        </p:txBody>
      </p:sp>
      <p:sp>
        <p:nvSpPr>
          <p:cNvPr id="15" name="14 CuadroTexto"/>
          <p:cNvSpPr txBox="1"/>
          <p:nvPr/>
        </p:nvSpPr>
        <p:spPr>
          <a:xfrm>
            <a:off x="3895025" y="2995322"/>
            <a:ext cx="3024389" cy="954107"/>
          </a:xfrm>
          <a:prstGeom prst="rect">
            <a:avLst/>
          </a:prstGeom>
          <a:noFill/>
        </p:spPr>
        <p:txBody>
          <a:bodyPr wrap="square" rtlCol="0">
            <a:spAutoFit/>
          </a:bodyPr>
          <a:lstStyle/>
          <a:p>
            <a:r>
              <a:rPr lang="es-ES_tradnl" sz="1400" b="1" dirty="0" smtClean="0">
                <a:solidFill>
                  <a:srgbClr val="2C2C2C"/>
                </a:solidFill>
              </a:rPr>
              <a:t>Dependencias Municipales:</a:t>
            </a:r>
          </a:p>
          <a:p>
            <a:pPr>
              <a:buFont typeface="Arial" pitchFamily="34" charset="0"/>
              <a:buChar char="•"/>
            </a:pPr>
            <a:r>
              <a:rPr lang="es-ES_tradnl" sz="1400" dirty="0" smtClean="0">
                <a:solidFill>
                  <a:srgbClr val="2C2C2C"/>
                </a:solidFill>
              </a:rPr>
              <a:t>Comisaría de Seguridad Ciudadana</a:t>
            </a:r>
          </a:p>
          <a:p>
            <a:pPr>
              <a:buFont typeface="Arial" pitchFamily="34" charset="0"/>
              <a:buChar char="•"/>
            </a:pPr>
            <a:r>
              <a:rPr lang="es-ES_tradnl" sz="1400" dirty="0" smtClean="0">
                <a:solidFill>
                  <a:srgbClr val="2C2C2C"/>
                </a:solidFill>
              </a:rPr>
              <a:t>Desarrollo Social</a:t>
            </a:r>
          </a:p>
          <a:p>
            <a:pPr>
              <a:buFont typeface="Arial" pitchFamily="34" charset="0"/>
              <a:buChar char="•"/>
            </a:pPr>
            <a:r>
              <a:rPr lang="es-ES_tradnl" sz="1400" dirty="0" smtClean="0">
                <a:solidFill>
                  <a:srgbClr val="2C2C2C"/>
                </a:solidFill>
              </a:rPr>
              <a:t>Etc.</a:t>
            </a:r>
          </a:p>
        </p:txBody>
      </p:sp>
      <p:sp>
        <p:nvSpPr>
          <p:cNvPr id="16" name="15 CuadroTexto"/>
          <p:cNvSpPr txBox="1"/>
          <p:nvPr/>
        </p:nvSpPr>
        <p:spPr>
          <a:xfrm>
            <a:off x="7473798" y="2995323"/>
            <a:ext cx="1587062" cy="1169551"/>
          </a:xfrm>
          <a:prstGeom prst="rect">
            <a:avLst/>
          </a:prstGeom>
          <a:noFill/>
        </p:spPr>
        <p:txBody>
          <a:bodyPr wrap="square" rtlCol="0">
            <a:spAutoFit/>
          </a:bodyPr>
          <a:lstStyle/>
          <a:p>
            <a:r>
              <a:rPr lang="es-ES_tradnl" sz="1400" b="1" dirty="0" smtClean="0">
                <a:solidFill>
                  <a:srgbClr val="2C2C2C"/>
                </a:solidFill>
              </a:rPr>
              <a:t>Dependencias Municipales:</a:t>
            </a:r>
          </a:p>
          <a:p>
            <a:pPr>
              <a:buFont typeface="Arial" pitchFamily="34" charset="0"/>
              <a:buChar char="•"/>
            </a:pPr>
            <a:r>
              <a:rPr lang="es-ES_tradnl" sz="1400" dirty="0" smtClean="0">
                <a:solidFill>
                  <a:srgbClr val="2C2C2C"/>
                </a:solidFill>
              </a:rPr>
              <a:t>Seguridad</a:t>
            </a:r>
          </a:p>
          <a:p>
            <a:pPr>
              <a:buFont typeface="Arial" pitchFamily="34" charset="0"/>
              <a:buChar char="•"/>
            </a:pPr>
            <a:r>
              <a:rPr lang="es-ES_tradnl" sz="1400" dirty="0" smtClean="0">
                <a:solidFill>
                  <a:srgbClr val="2C2C2C"/>
                </a:solidFill>
              </a:rPr>
              <a:t>Pobreza</a:t>
            </a:r>
          </a:p>
          <a:p>
            <a:pPr>
              <a:buFont typeface="Arial" pitchFamily="34" charset="0"/>
              <a:buChar char="•"/>
            </a:pPr>
            <a:r>
              <a:rPr lang="es-ES_tradnl" sz="1400" dirty="0" smtClean="0">
                <a:solidFill>
                  <a:srgbClr val="2C2C2C"/>
                </a:solidFill>
              </a:rPr>
              <a:t>Etc.</a:t>
            </a:r>
          </a:p>
        </p:txBody>
      </p:sp>
      <p:sp>
        <p:nvSpPr>
          <p:cNvPr id="17" name="16 CuadroTexto"/>
          <p:cNvSpPr txBox="1"/>
          <p:nvPr/>
        </p:nvSpPr>
        <p:spPr>
          <a:xfrm>
            <a:off x="3965971" y="5116908"/>
            <a:ext cx="4240923" cy="738664"/>
          </a:xfrm>
          <a:prstGeom prst="rect">
            <a:avLst/>
          </a:prstGeom>
          <a:noFill/>
        </p:spPr>
        <p:txBody>
          <a:bodyPr wrap="square" rtlCol="0">
            <a:spAutoFit/>
          </a:bodyPr>
          <a:lstStyle/>
          <a:p>
            <a:pPr algn="ctr"/>
            <a:r>
              <a:rPr lang="es-ES_tradnl" sz="1400" b="1" dirty="0" smtClean="0">
                <a:solidFill>
                  <a:srgbClr val="C00000"/>
                </a:solidFill>
              </a:rPr>
              <a:t>Por instancias técnicas de evaluación independientes de las instituciones que ejerzan los recursos y distintas de los órganos de fiscalización</a:t>
            </a:r>
          </a:p>
        </p:txBody>
      </p:sp>
      <p:sp>
        <p:nvSpPr>
          <p:cNvPr id="18" name="17 Flecha derecha"/>
          <p:cNvSpPr/>
          <p:nvPr/>
        </p:nvSpPr>
        <p:spPr>
          <a:xfrm>
            <a:off x="6648736" y="2995323"/>
            <a:ext cx="825062" cy="1008731"/>
          </a:xfrm>
          <a:prstGeom prst="rightArrow">
            <a:avLst>
              <a:gd name="adj1" fmla="val 50000"/>
              <a:gd name="adj2" fmla="val 54543"/>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p>
        </p:txBody>
      </p:sp>
      <p:sp>
        <p:nvSpPr>
          <p:cNvPr id="19" name="18 Flecha abajo"/>
          <p:cNvSpPr/>
          <p:nvPr/>
        </p:nvSpPr>
        <p:spPr>
          <a:xfrm>
            <a:off x="4289164" y="4318762"/>
            <a:ext cx="3917730" cy="798146"/>
          </a:xfrm>
          <a:prstGeom prst="down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p>
        </p:txBody>
      </p:sp>
      <p:cxnSp>
        <p:nvCxnSpPr>
          <p:cNvPr id="20" name="19 Forma"/>
          <p:cNvCxnSpPr>
            <a:stCxn id="11" idx="6"/>
            <a:endCxn id="16" idx="0"/>
          </p:cNvCxnSpPr>
          <p:nvPr/>
        </p:nvCxnSpPr>
        <p:spPr>
          <a:xfrm>
            <a:off x="6307150" y="2298581"/>
            <a:ext cx="1960179" cy="696742"/>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20 Conector recto de flecha"/>
          <p:cNvCxnSpPr/>
          <p:nvPr/>
        </p:nvCxnSpPr>
        <p:spPr>
          <a:xfrm flipV="1">
            <a:off x="3059453" y="2298581"/>
            <a:ext cx="835573" cy="69674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21 Conector recto de flecha"/>
          <p:cNvCxnSpPr/>
          <p:nvPr/>
        </p:nvCxnSpPr>
        <p:spPr>
          <a:xfrm rot="5400000" flipH="1" flipV="1">
            <a:off x="3008348" y="3361139"/>
            <a:ext cx="1008730" cy="9065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22 Conector recto de flecha"/>
          <p:cNvCxnSpPr/>
          <p:nvPr/>
        </p:nvCxnSpPr>
        <p:spPr>
          <a:xfrm flipV="1">
            <a:off x="3059455" y="5443802"/>
            <a:ext cx="906517" cy="1576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42021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699</TotalTime>
  <Words>2957</Words>
  <Application>Microsoft Office PowerPoint</Application>
  <PresentationFormat>Presentación en pantalla (4:3)</PresentationFormat>
  <Paragraphs>562</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V09</dc:creator>
  <cp:lastModifiedBy>Jesus Garcia</cp:lastModifiedBy>
  <cp:revision>89</cp:revision>
  <cp:lastPrinted>2013-01-29T17:56:34Z</cp:lastPrinted>
  <dcterms:created xsi:type="dcterms:W3CDTF">2012-10-12T17:00:49Z</dcterms:created>
  <dcterms:modified xsi:type="dcterms:W3CDTF">2016-07-25T14:02:00Z</dcterms:modified>
</cp:coreProperties>
</file>